
<file path=[Content_Types].xml><?xml version="1.0" encoding="utf-8"?>
<Types xmlns="http://schemas.openxmlformats.org/package/2006/content-types">
  <Default Extension="png" ContentType="image/png"/>
  <Default Extension="jpeg" ContentType="image/jpeg"/>
  <Default Extension="jpg&amp;ehk=ErYHYZhC8l3Hz0lQu"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27"/>
  </p:notesMasterIdLst>
  <p:handoutMasterIdLst>
    <p:handoutMasterId r:id="rId28"/>
  </p:handoutMasterIdLst>
  <p:sldIdLst>
    <p:sldId id="259" r:id="rId3"/>
    <p:sldId id="342" r:id="rId4"/>
    <p:sldId id="260" r:id="rId5"/>
    <p:sldId id="320" r:id="rId6"/>
    <p:sldId id="339" r:id="rId7"/>
    <p:sldId id="341" r:id="rId8"/>
    <p:sldId id="348" r:id="rId9"/>
    <p:sldId id="349" r:id="rId10"/>
    <p:sldId id="340" r:id="rId11"/>
    <p:sldId id="344" r:id="rId12"/>
    <p:sldId id="346" r:id="rId13"/>
    <p:sldId id="347" r:id="rId14"/>
    <p:sldId id="345" r:id="rId15"/>
    <p:sldId id="353" r:id="rId16"/>
    <p:sldId id="350" r:id="rId17"/>
    <p:sldId id="351" r:id="rId18"/>
    <p:sldId id="354" r:id="rId19"/>
    <p:sldId id="352" r:id="rId20"/>
    <p:sldId id="317" r:id="rId21"/>
    <p:sldId id="355" r:id="rId22"/>
    <p:sldId id="356" r:id="rId23"/>
    <p:sldId id="357" r:id="rId24"/>
    <p:sldId id="358" r:id="rId25"/>
    <p:sldId id="311" r:id="rId26"/>
  </p:sldIdLst>
  <p:sldSz cx="12192000" cy="6858000"/>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esson Introduction" id="{AC8D7E8E-8BC4-4381-82BA-303131DBCF67}">
          <p14:sldIdLst>
            <p14:sldId id="259"/>
            <p14:sldId id="342"/>
            <p14:sldId id="260"/>
          </p14:sldIdLst>
        </p14:section>
        <p14:section name="Determining Your Current Financial Status" id="{49D84093-C28D-4BA8-AD6A-6E86FAEF599A}">
          <p14:sldIdLst>
            <p14:sldId id="320"/>
            <p14:sldId id="339"/>
            <p14:sldId id="341"/>
            <p14:sldId id="348"/>
            <p14:sldId id="349"/>
          </p14:sldIdLst>
        </p14:section>
        <p14:section name="Financial Impact of Divorce" id="{0B5FACF4-EED9-40CD-BE12-4EAD13344594}">
          <p14:sldIdLst>
            <p14:sldId id="340"/>
            <p14:sldId id="344"/>
            <p14:sldId id="346"/>
            <p14:sldId id="347"/>
            <p14:sldId id="345"/>
            <p14:sldId id="353"/>
          </p14:sldIdLst>
        </p14:section>
        <p14:section name="Filing for Divorce" id="{921E9FEF-976F-47AE-ABFD-B1389901691B}">
          <p14:sldIdLst>
            <p14:sldId id="350"/>
            <p14:sldId id="351"/>
            <p14:sldId id="354"/>
            <p14:sldId id="352"/>
            <p14:sldId id="317"/>
            <p14:sldId id="355"/>
            <p14:sldId id="356"/>
            <p14:sldId id="357"/>
            <p14:sldId id="358"/>
          </p14:sldIdLst>
        </p14:section>
        <p14:section name="Lesson Summary" id="{939B4228-8190-421A-8B80-2A1113879843}">
          <p14:sldIdLst>
            <p14:sldId id="31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uis Ruffino" initials="LR" lastIdx="4" clrIdx="0">
    <p:extLst>
      <p:ext uri="{19B8F6BF-5375-455C-9EA6-DF929625EA0E}">
        <p15:presenceInfo xmlns:p15="http://schemas.microsoft.com/office/powerpoint/2012/main" userId="ee8ea65665463781" providerId="Windows Live"/>
      </p:ext>
    </p:extLst>
  </p:cmAuthor>
  <p:cmAuthor id="2" name="Cynthia Morris" initials="CM" lastIdx="48" clrIdx="1">
    <p:extLst>
      <p:ext uri="{19B8F6BF-5375-455C-9EA6-DF929625EA0E}">
        <p15:presenceInfo xmlns:p15="http://schemas.microsoft.com/office/powerpoint/2012/main" userId="Cynthia Morris" providerId="None"/>
      </p:ext>
    </p:extLst>
  </p:cmAuthor>
  <p:cmAuthor id="3" name="Katie Ryan" initials="KR" lastIdx="1" clrIdx="2">
    <p:extLst>
      <p:ext uri="{19B8F6BF-5375-455C-9EA6-DF929625EA0E}">
        <p15:presenceInfo xmlns:p15="http://schemas.microsoft.com/office/powerpoint/2012/main" userId="43f54081efffdf0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649"/>
    <a:srgbClr val="AD0000"/>
    <a:srgbClr val="00133A"/>
    <a:srgbClr val="A09151"/>
    <a:srgbClr val="AF1E2D"/>
    <a:srgbClr val="ADAFAA"/>
    <a:srgbClr val="0026AD"/>
    <a:srgbClr val="B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2312" autoAdjust="0"/>
  </p:normalViewPr>
  <p:slideViewPr>
    <p:cSldViewPr snapToGrid="0">
      <p:cViewPr varScale="1">
        <p:scale>
          <a:sx n="66" d="100"/>
          <a:sy n="66" d="100"/>
        </p:scale>
        <p:origin x="1042" y="6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301"/>
    </p:cViewPr>
  </p:sorterViewPr>
  <p:notesViewPr>
    <p:cSldViewPr snapToGrid="0">
      <p:cViewPr varScale="1">
        <p:scale>
          <a:sx n="68" d="100"/>
          <a:sy n="68" d="100"/>
        </p:scale>
        <p:origin x="2765"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70258"/>
          </a:xfrm>
          <a:prstGeom prst="rect">
            <a:avLst/>
          </a:prstGeom>
        </p:spPr>
        <p:txBody>
          <a:bodyPr vert="horz" lIns="94046" tIns="47023" rIns="94046" bIns="47023" rtlCol="0"/>
          <a:lstStyle>
            <a:lvl1pPr algn="l">
              <a:defRPr sz="1200"/>
            </a:lvl1pPr>
          </a:lstStyle>
          <a:p>
            <a:endParaRPr lang="en-US" dirty="0"/>
          </a:p>
        </p:txBody>
      </p:sp>
      <p:sp>
        <p:nvSpPr>
          <p:cNvPr id="3" name="Date Placeholder 2"/>
          <p:cNvSpPr>
            <a:spLocks noGrp="1"/>
          </p:cNvSpPr>
          <p:nvPr>
            <p:ph type="dt" sz="quarter" idx="1"/>
          </p:nvPr>
        </p:nvSpPr>
        <p:spPr>
          <a:xfrm>
            <a:off x="4014100" y="0"/>
            <a:ext cx="3070860" cy="470258"/>
          </a:xfrm>
          <a:prstGeom prst="rect">
            <a:avLst/>
          </a:prstGeom>
        </p:spPr>
        <p:txBody>
          <a:bodyPr vert="horz" lIns="94046" tIns="47023" rIns="94046" bIns="47023" rtlCol="0"/>
          <a:lstStyle>
            <a:lvl1pPr algn="r">
              <a:defRPr sz="1200"/>
            </a:lvl1pPr>
          </a:lstStyle>
          <a:p>
            <a:fld id="{CE63FD99-1BC8-4C19-8C05-125BC4D5DD75}" type="datetimeFigureOut">
              <a:rPr lang="en-US" smtClean="0"/>
              <a:t>2/11/2020</a:t>
            </a:fld>
            <a:endParaRPr lang="en-US" dirty="0"/>
          </a:p>
        </p:txBody>
      </p:sp>
      <p:sp>
        <p:nvSpPr>
          <p:cNvPr id="4" name="Footer Placeholder 3"/>
          <p:cNvSpPr>
            <a:spLocks noGrp="1"/>
          </p:cNvSpPr>
          <p:nvPr>
            <p:ph type="ftr" sz="quarter" idx="2"/>
          </p:nvPr>
        </p:nvSpPr>
        <p:spPr>
          <a:xfrm>
            <a:off x="0" y="8902344"/>
            <a:ext cx="3070860" cy="470257"/>
          </a:xfrm>
          <a:prstGeom prst="rect">
            <a:avLst/>
          </a:prstGeom>
        </p:spPr>
        <p:txBody>
          <a:bodyPr vert="horz" lIns="94046" tIns="47023" rIns="94046" bIns="47023"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14100" y="8902344"/>
            <a:ext cx="3070860" cy="470257"/>
          </a:xfrm>
          <a:prstGeom prst="rect">
            <a:avLst/>
          </a:prstGeom>
        </p:spPr>
        <p:txBody>
          <a:bodyPr vert="horz" lIns="94046" tIns="47023" rIns="94046" bIns="47023" rtlCol="0" anchor="b"/>
          <a:lstStyle>
            <a:lvl1pPr algn="r">
              <a:defRPr sz="1200"/>
            </a:lvl1pPr>
          </a:lstStyle>
          <a:p>
            <a:fld id="{556092D6-6C33-456E-8110-D18B9AD7B9C4}" type="slidenum">
              <a:rPr lang="en-US" smtClean="0"/>
              <a:t>‹#›</a:t>
            </a:fld>
            <a:endParaRPr lang="en-US" dirty="0"/>
          </a:p>
        </p:txBody>
      </p:sp>
    </p:spTree>
    <p:extLst>
      <p:ext uri="{BB962C8B-B14F-4D97-AF65-F5344CB8AC3E}">
        <p14:creationId xmlns:p14="http://schemas.microsoft.com/office/powerpoint/2010/main" val="917959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70258"/>
          </a:xfrm>
          <a:prstGeom prst="rect">
            <a:avLst/>
          </a:prstGeom>
        </p:spPr>
        <p:txBody>
          <a:bodyPr vert="horz" lIns="94046" tIns="47023" rIns="94046" bIns="47023" rtlCol="0"/>
          <a:lstStyle>
            <a:lvl1pPr algn="l">
              <a:defRPr sz="1200"/>
            </a:lvl1pPr>
          </a:lstStyle>
          <a:p>
            <a:endParaRPr lang="en-US" dirty="0"/>
          </a:p>
        </p:txBody>
      </p:sp>
      <p:sp>
        <p:nvSpPr>
          <p:cNvPr id="3" name="Date Placeholder 2"/>
          <p:cNvSpPr>
            <a:spLocks noGrp="1"/>
          </p:cNvSpPr>
          <p:nvPr>
            <p:ph type="dt" idx="1"/>
          </p:nvPr>
        </p:nvSpPr>
        <p:spPr>
          <a:xfrm>
            <a:off x="4014100" y="0"/>
            <a:ext cx="3070860" cy="470258"/>
          </a:xfrm>
          <a:prstGeom prst="rect">
            <a:avLst/>
          </a:prstGeom>
        </p:spPr>
        <p:txBody>
          <a:bodyPr vert="horz" lIns="94046" tIns="47023" rIns="94046" bIns="47023" rtlCol="0"/>
          <a:lstStyle>
            <a:lvl1pPr algn="r">
              <a:defRPr sz="1200"/>
            </a:lvl1pPr>
          </a:lstStyle>
          <a:p>
            <a:fld id="{15970286-D86C-49F1-883A-E47D6CA0AEF0}" type="datetimeFigureOut">
              <a:rPr lang="en-US" smtClean="0"/>
              <a:t>2/11/2020</a:t>
            </a:fld>
            <a:endParaRPr lang="en-US" dirty="0"/>
          </a:p>
        </p:txBody>
      </p:sp>
      <p:sp>
        <p:nvSpPr>
          <p:cNvPr id="4" name="Slide Image Placeholder 3"/>
          <p:cNvSpPr>
            <a:spLocks noGrp="1" noRot="1" noChangeAspect="1"/>
          </p:cNvSpPr>
          <p:nvPr>
            <p:ph type="sldImg" idx="2"/>
          </p:nvPr>
        </p:nvSpPr>
        <p:spPr>
          <a:xfrm>
            <a:off x="730250" y="1171575"/>
            <a:ext cx="5626100" cy="3163888"/>
          </a:xfrm>
          <a:prstGeom prst="rect">
            <a:avLst/>
          </a:prstGeom>
          <a:noFill/>
          <a:ln w="12700">
            <a:solidFill>
              <a:prstClr val="black"/>
            </a:solidFill>
          </a:ln>
        </p:spPr>
        <p:txBody>
          <a:bodyPr vert="horz" lIns="94046" tIns="47023" rIns="94046" bIns="47023" rtlCol="0" anchor="ctr"/>
          <a:lstStyle/>
          <a:p>
            <a:endParaRPr lang="en-US" dirty="0"/>
          </a:p>
        </p:txBody>
      </p:sp>
      <p:sp>
        <p:nvSpPr>
          <p:cNvPr id="5" name="Notes Placeholder 4"/>
          <p:cNvSpPr>
            <a:spLocks noGrp="1"/>
          </p:cNvSpPr>
          <p:nvPr>
            <p:ph type="body" sz="quarter" idx="3"/>
          </p:nvPr>
        </p:nvSpPr>
        <p:spPr>
          <a:xfrm>
            <a:off x="708660" y="4510564"/>
            <a:ext cx="5669280" cy="3690461"/>
          </a:xfrm>
          <a:prstGeom prst="rect">
            <a:avLst/>
          </a:prstGeom>
        </p:spPr>
        <p:txBody>
          <a:bodyPr vert="horz" lIns="94046" tIns="47023" rIns="94046" bIns="4702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02344"/>
            <a:ext cx="3070860" cy="470257"/>
          </a:xfrm>
          <a:prstGeom prst="rect">
            <a:avLst/>
          </a:prstGeom>
        </p:spPr>
        <p:txBody>
          <a:bodyPr vert="horz" lIns="94046" tIns="47023" rIns="94046" bIns="470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14100" y="8902344"/>
            <a:ext cx="3070860" cy="470257"/>
          </a:xfrm>
          <a:prstGeom prst="rect">
            <a:avLst/>
          </a:prstGeom>
        </p:spPr>
        <p:txBody>
          <a:bodyPr vert="horz" lIns="94046" tIns="47023" rIns="94046" bIns="47023" rtlCol="0" anchor="b"/>
          <a:lstStyle>
            <a:lvl1pPr algn="r">
              <a:defRPr sz="1200"/>
            </a:lvl1pPr>
          </a:lstStyle>
          <a:p>
            <a:fld id="{F3009F9D-C8A0-4ADE-978E-602A0B4F64D0}" type="slidenum">
              <a:rPr lang="en-US" smtClean="0"/>
              <a:t>‹#›</a:t>
            </a:fld>
            <a:endParaRPr lang="en-US" dirty="0"/>
          </a:p>
        </p:txBody>
      </p:sp>
    </p:spTree>
    <p:extLst>
      <p:ext uri="{BB962C8B-B14F-4D97-AF65-F5344CB8AC3E}">
        <p14:creationId xmlns:p14="http://schemas.microsoft.com/office/powerpoint/2010/main" val="1746548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dfas.mil/retiredmilitary/provide/sbp/coverage.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tricare.mil/LifeEvents/Divorc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tsp.gov/LifeEvents/personal/spouse/separation.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275"/>
              </a:spcAft>
            </a:pPr>
            <a:r>
              <a:rPr lang="en-US" sz="1200" dirty="0">
                <a:effectLst/>
                <a:latin typeface="Calibri" panose="020F0502020204030204" pitchFamily="34" charset="0"/>
                <a:ea typeface="Calibri" panose="020F0502020204030204" pitchFamily="34" charset="0"/>
                <a:cs typeface="DokChampa" panose="020B0604020202020204" pitchFamily="34" charset="-34"/>
              </a:rPr>
              <a:t>Lesson Introduction: </a:t>
            </a:r>
            <a:r>
              <a:rPr lang="en-US" sz="1200" b="1" dirty="0">
                <a:effectLst/>
                <a:latin typeface="Calibri" panose="020F0502020204030204" pitchFamily="34" charset="0"/>
                <a:ea typeface="Calibri" panose="020F0502020204030204" pitchFamily="34" charset="0"/>
                <a:cs typeface="DokChampa" panose="020B0604020202020204" pitchFamily="34" charset="-34"/>
              </a:rPr>
              <a:t>2 minutes. </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0" marR="0">
              <a:spcBef>
                <a:spcPts val="0"/>
              </a:spcBef>
              <a:spcAft>
                <a:spcPts val="330"/>
              </a:spcAft>
            </a:pPr>
            <a:r>
              <a:rPr lang="en-US" sz="1200" dirty="0">
                <a:effectLst/>
                <a:latin typeface="Calibri" panose="020F0502020204030204" pitchFamily="34" charset="0"/>
                <a:ea typeface="Calibri" panose="020F0502020204030204" pitchFamily="34" charset="0"/>
                <a:cs typeface="DokChampa" panose="020B0604020202020204" pitchFamily="34" charset="-34"/>
              </a:rPr>
              <a:t> </a:t>
            </a:r>
          </a:p>
          <a:p>
            <a:pPr marL="0" marR="0">
              <a:spcBef>
                <a:spcPts val="0"/>
              </a:spcBef>
              <a:spcAft>
                <a:spcPts val="275"/>
              </a:spcAft>
            </a:pPr>
            <a:r>
              <a:rPr lang="en-US" sz="1200" b="1" dirty="0">
                <a:effectLst/>
                <a:latin typeface="Calibri" panose="020F0502020204030204" pitchFamily="34" charset="0"/>
                <a:ea typeface="Calibri" panose="020F0502020204030204" pitchFamily="34" charset="0"/>
                <a:cs typeface="DokChampa" panose="020B0604020202020204" pitchFamily="34" charset="-34"/>
              </a:rPr>
              <a:t>Introduce the lesson. </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Welcome to </a:t>
            </a:r>
            <a:r>
              <a:rPr lang="en-US" sz="1200" i="1" dirty="0">
                <a:effectLst/>
                <a:latin typeface="Calibri" panose="020F0502020204030204" pitchFamily="34" charset="0"/>
                <a:ea typeface="Calibri" panose="020F0502020204030204" pitchFamily="34" charset="0"/>
                <a:cs typeface="DokChampa" panose="020B0604020202020204" pitchFamily="34" charset="-34"/>
              </a:rPr>
              <a:t>Divorce. </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0" marR="0" indent="0">
              <a:spcBef>
                <a:spcPts val="0"/>
              </a:spcBef>
              <a:spcAft>
                <a:spcPts val="500"/>
              </a:spcAft>
            </a:pPr>
            <a:r>
              <a:rPr lang="en-US" sz="1200" dirty="0">
                <a:effectLst/>
                <a:latin typeface="Calibri" panose="020F0502020204030204" pitchFamily="34" charset="0"/>
                <a:ea typeface="Calibri" panose="020F0502020204030204" pitchFamily="34" charset="0"/>
                <a:cs typeface="DokChampa" panose="020B0604020202020204" pitchFamily="34" charset="-34"/>
              </a:rPr>
              <a:t> </a:t>
            </a:r>
          </a:p>
          <a:p>
            <a:endParaRPr lang="en-US" b="1" dirty="0"/>
          </a:p>
        </p:txBody>
      </p:sp>
      <p:sp>
        <p:nvSpPr>
          <p:cNvPr id="4" name="Slide Number Placeholder 3"/>
          <p:cNvSpPr>
            <a:spLocks noGrp="1"/>
          </p:cNvSpPr>
          <p:nvPr>
            <p:ph type="sldNum" sz="quarter" idx="10"/>
          </p:nvPr>
        </p:nvSpPr>
        <p:spPr/>
        <p:txBody>
          <a:bodyPr/>
          <a:lstStyle/>
          <a:p>
            <a:fld id="{F3009F9D-C8A0-4ADE-978E-602A0B4F64D0}" type="slidenum">
              <a:rPr lang="en-US" smtClean="0"/>
              <a:t>1</a:t>
            </a:fld>
            <a:endParaRPr lang="en-US" dirty="0"/>
          </a:p>
        </p:txBody>
      </p:sp>
    </p:spTree>
    <p:extLst>
      <p:ext uri="{BB962C8B-B14F-4D97-AF65-F5344CB8AC3E}">
        <p14:creationId xmlns:p14="http://schemas.microsoft.com/office/powerpoint/2010/main" val="39424571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600"/>
              </a:spcAft>
            </a:pPr>
            <a:r>
              <a:rPr lang="en-US" sz="1200" b="1" dirty="0">
                <a:effectLst/>
                <a:latin typeface="Calibri" panose="020F0502020204030204" pitchFamily="34" charset="0"/>
                <a:ea typeface="Calibri" panose="020F0502020204030204" pitchFamily="34" charset="0"/>
                <a:cs typeface="DokChampa" panose="020B0604020202020204" pitchFamily="34" charset="-34"/>
              </a:rPr>
              <a:t>Discuss the Survivor Benefit Plan (SBP) and divorce.</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If your divorce decree contains no language mandating you to elect Former Spouse coverage, then you have complete freedom to either have the former spouse removed from the plan or to voluntarily continue the coverage.</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If you remove your former spouse from the plan, any premiums deducted beyond the date of divorce will be refunded.  If you choose to voluntarily cover your former spouse under the plan, you have until one year after the date of divorce to do so.</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If your divorce decree requires you to cover your former spouse, either you or your former spouse must declare your intentions to claim Former Spouse SBP coverage in writing within one year of the date of divorce.  </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The best place to learn more is from the DFAS website at: </a:t>
            </a:r>
            <a:r>
              <a:rPr lang="en-US" sz="1200" u="sng" dirty="0">
                <a:solidFill>
                  <a:srgbClr val="0000FF"/>
                </a:solidFill>
                <a:effectLst/>
                <a:latin typeface="Calibri" panose="020F0502020204030204" pitchFamily="34" charset="0"/>
                <a:ea typeface="Calibri" panose="020F0502020204030204" pitchFamily="34" charset="0"/>
                <a:cs typeface="DokChampa" panose="020B0604020202020204" pitchFamily="34" charset="-34"/>
                <a:hlinkClick r:id="rId3">
                  <a:extLst>
                    <a:ext uri="{A12FA001-AC4F-418D-AE19-62706E023703}">
                      <ahyp:hlinkClr xmlns:ahyp="http://schemas.microsoft.com/office/drawing/2018/hyperlinkcolor" xmlns="" val="tx"/>
                    </a:ext>
                  </a:extLst>
                </a:hlinkClick>
              </a:rPr>
              <a:t>https://www.dfas.mil/retiredmilitary/provide/sbp/coverage.html</a:t>
            </a:r>
            <a:r>
              <a:rPr lang="en-US" sz="1200" dirty="0">
                <a:effectLst/>
                <a:latin typeface="Calibri" panose="020F0502020204030204" pitchFamily="34" charset="0"/>
                <a:ea typeface="Calibri" panose="020F0502020204030204" pitchFamily="34" charset="0"/>
                <a:cs typeface="DokChampa" panose="020B0604020202020204" pitchFamily="34" charset="-34"/>
              </a:rPr>
              <a:t>.</a:t>
            </a:r>
          </a:p>
          <a:p>
            <a:endParaRPr lang="en-US" dirty="0"/>
          </a:p>
        </p:txBody>
      </p:sp>
      <p:sp>
        <p:nvSpPr>
          <p:cNvPr id="4" name="Slide Number Placeholder 3"/>
          <p:cNvSpPr>
            <a:spLocks noGrp="1"/>
          </p:cNvSpPr>
          <p:nvPr>
            <p:ph type="sldNum" sz="quarter" idx="5"/>
          </p:nvPr>
        </p:nvSpPr>
        <p:spPr/>
        <p:txBody>
          <a:bodyPr/>
          <a:lstStyle/>
          <a:p>
            <a:fld id="{F3009F9D-C8A0-4ADE-978E-602A0B4F64D0}" type="slidenum">
              <a:rPr lang="en-US" smtClean="0"/>
              <a:t>10</a:t>
            </a:fld>
            <a:endParaRPr lang="en-US" dirty="0"/>
          </a:p>
        </p:txBody>
      </p:sp>
    </p:spTree>
    <p:extLst>
      <p:ext uri="{BB962C8B-B14F-4D97-AF65-F5344CB8AC3E}">
        <p14:creationId xmlns:p14="http://schemas.microsoft.com/office/powerpoint/2010/main" val="1561789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600"/>
              </a:spcAft>
            </a:pPr>
            <a:r>
              <a:rPr lang="en-US" sz="1200" b="1" dirty="0">
                <a:effectLst/>
                <a:latin typeface="Calibri" panose="020F0502020204030204" pitchFamily="34" charset="0"/>
                <a:ea typeface="Calibri" panose="020F0502020204030204" pitchFamily="34" charset="0"/>
                <a:cs typeface="DokChampa" panose="020B0604020202020204" pitchFamily="34" charset="-34"/>
              </a:rPr>
              <a:t>Explain the impact of divorce on medical coverage.</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Coverage for TRICARE does not change for the Marine or dependent children.</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Eligibility for the former spouse ends on the day of divorce, except when the Marine has 20 years of creditable service and other requirements are met.</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Former spouse may continue TRICARE through the Continued Health Care Benefit Program (CHCBP) for 36 months.</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The best place to learn more is from the TRICARE website at: </a:t>
            </a:r>
            <a:r>
              <a:rPr lang="en-US" sz="1200" u="sng" dirty="0">
                <a:solidFill>
                  <a:srgbClr val="0000FF"/>
                </a:solidFill>
                <a:effectLst/>
                <a:latin typeface="Calibri" panose="020F0502020204030204" pitchFamily="34" charset="0"/>
                <a:ea typeface="Calibri" panose="020F0502020204030204" pitchFamily="34" charset="0"/>
                <a:cs typeface="DokChampa" panose="020B0604020202020204" pitchFamily="34" charset="-34"/>
                <a:hlinkClick r:id="rId3">
                  <a:extLst>
                    <a:ext uri="{A12FA001-AC4F-418D-AE19-62706E023703}">
                      <ahyp:hlinkClr xmlns:ahyp="http://schemas.microsoft.com/office/drawing/2018/hyperlinkcolor" xmlns="" val="tx"/>
                    </a:ext>
                  </a:extLst>
                </a:hlinkClick>
              </a:rPr>
              <a:t>https://tricare.mil/LifeEvents/Divorce</a:t>
            </a:r>
            <a:r>
              <a:rPr lang="en-US" sz="1200" dirty="0">
                <a:effectLst/>
                <a:latin typeface="Calibri" panose="020F0502020204030204" pitchFamily="34" charset="0"/>
                <a:ea typeface="Calibri" panose="020F0502020204030204" pitchFamily="34" charset="0"/>
                <a:cs typeface="DokChampa" panose="020B0604020202020204" pitchFamily="34" charset="-34"/>
              </a:rPr>
              <a:t>.</a:t>
            </a:r>
          </a:p>
          <a:p>
            <a:endParaRPr lang="en-US" dirty="0"/>
          </a:p>
          <a:p>
            <a:pPr marL="0" marR="0">
              <a:spcBef>
                <a:spcPts val="0"/>
              </a:spcBef>
              <a:spcAft>
                <a:spcPts val="600"/>
              </a:spcAft>
            </a:pPr>
            <a:r>
              <a:rPr lang="en-US" sz="1200" b="1" dirty="0">
                <a:effectLst/>
                <a:latin typeface="Calibri" panose="020F0502020204030204" pitchFamily="34" charset="0"/>
                <a:ea typeface="Calibri" panose="020F0502020204030204" pitchFamily="34" charset="0"/>
                <a:cs typeface="DokChampa" panose="020B0604020202020204" pitchFamily="34" charset="-34"/>
              </a:rPr>
              <a:t>Ask:</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342900" marR="0" lvl="0" indent="-342900">
              <a:spcBef>
                <a:spcPts val="0"/>
              </a:spcBef>
              <a:spcAft>
                <a:spcPts val="6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What is the possible impact of divorce on your housing situation?</a:t>
            </a:r>
          </a:p>
          <a:p>
            <a:pPr marL="685800" marR="0" lvl="1" indent="0">
              <a:spcBef>
                <a:spcPts val="0"/>
              </a:spcBef>
              <a:spcAft>
                <a:spcPts val="500"/>
              </a:spcAft>
            </a:pPr>
            <a:r>
              <a:rPr lang="en-US" sz="1200" i="1" dirty="0">
                <a:effectLst/>
                <a:latin typeface="Calibri" panose="020F0502020204030204" pitchFamily="34" charset="0"/>
                <a:ea typeface="Calibri" panose="020F0502020204030204" pitchFamily="34" charset="0"/>
                <a:cs typeface="DokChampa" panose="020B0604020202020204" pitchFamily="34" charset="-34"/>
              </a:rPr>
              <a:t>Possible response includes:</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800100" marR="0" lvl="1" indent="-342900">
              <a:spcBef>
                <a:spcPts val="0"/>
              </a:spcBef>
              <a:spcAft>
                <a:spcPts val="500"/>
              </a:spcAft>
              <a:buFont typeface="Symbol" panose="05050102010706020507" pitchFamily="18" charset="2"/>
              <a:buChar char=""/>
            </a:pPr>
            <a:r>
              <a:rPr lang="en-US" sz="1200" i="1" dirty="0">
                <a:effectLst/>
                <a:latin typeface="Calibri" panose="020F0502020204030204" pitchFamily="34" charset="0"/>
                <a:ea typeface="Calibri" panose="020F0502020204030204" pitchFamily="34" charset="0"/>
                <a:cs typeface="DokChampa" panose="020B0604020202020204" pitchFamily="34" charset="-34"/>
              </a:rPr>
              <a:t>If you return to single status, you may be required to live in government quarters. You cannot assume you can continue to live in your home if you are no longer married</a:t>
            </a:r>
            <a:r>
              <a:rPr lang="en-US" sz="1200" dirty="0">
                <a:effectLst/>
                <a:latin typeface="Calibri" panose="020F0502020204030204" pitchFamily="34" charset="0"/>
                <a:ea typeface="Calibri" panose="020F0502020204030204" pitchFamily="34" charset="0"/>
                <a:cs typeface="DokChampa" panose="020B0604020202020204" pitchFamily="34" charset="-34"/>
              </a:rPr>
              <a:t>.</a:t>
            </a:r>
          </a:p>
          <a:p>
            <a:endParaRPr lang="en-US" dirty="0"/>
          </a:p>
        </p:txBody>
      </p:sp>
      <p:sp>
        <p:nvSpPr>
          <p:cNvPr id="4" name="Slide Number Placeholder 3"/>
          <p:cNvSpPr>
            <a:spLocks noGrp="1"/>
          </p:cNvSpPr>
          <p:nvPr>
            <p:ph type="sldNum" sz="quarter" idx="5"/>
          </p:nvPr>
        </p:nvSpPr>
        <p:spPr/>
        <p:txBody>
          <a:bodyPr/>
          <a:lstStyle/>
          <a:p>
            <a:fld id="{F3009F9D-C8A0-4ADE-978E-602A0B4F64D0}" type="slidenum">
              <a:rPr lang="en-US" smtClean="0"/>
              <a:t>11</a:t>
            </a:fld>
            <a:endParaRPr lang="en-US" dirty="0"/>
          </a:p>
        </p:txBody>
      </p:sp>
    </p:spTree>
    <p:extLst>
      <p:ext uri="{BB962C8B-B14F-4D97-AF65-F5344CB8AC3E}">
        <p14:creationId xmlns:p14="http://schemas.microsoft.com/office/powerpoint/2010/main" val="2921233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600"/>
              </a:spcAft>
            </a:pPr>
            <a:r>
              <a:rPr lang="en-US" sz="1200" b="1" dirty="0">
                <a:effectLst/>
                <a:latin typeface="Calibri" panose="020F0502020204030204" pitchFamily="34" charset="0"/>
                <a:ea typeface="Calibri" panose="020F0502020204030204" pitchFamily="34" charset="0"/>
                <a:cs typeface="DokChampa" panose="020B0604020202020204" pitchFamily="34" charset="-34"/>
              </a:rPr>
              <a:t>Examine the impact of divorce of life insurance.</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Payment for spousal FSGLI coverage will end at the end of the month of divorce.</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The spouse has 120 days of free coverage to convert the FSGLI spouse coverage into a commercial life insurance policy.</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Courts may require the supporting spouse to maintain personal life insurance to cover support payments for a specific period of time.</a:t>
            </a:r>
          </a:p>
          <a:p>
            <a:pPr marL="0" marR="0">
              <a:spcBef>
                <a:spcPts val="0"/>
              </a:spcBef>
              <a:spcAft>
                <a:spcPts val="600"/>
              </a:spcAft>
            </a:pPr>
            <a:r>
              <a:rPr lang="en-US" sz="1200" dirty="0">
                <a:effectLst/>
                <a:latin typeface="Calibri" panose="020F0502020204030204" pitchFamily="34" charset="0"/>
                <a:ea typeface="Calibri" panose="020F0502020204030204" pitchFamily="34" charset="0"/>
                <a:cs typeface="DokChampa" panose="020B0604020202020204" pitchFamily="34" charset="-34"/>
              </a:rPr>
              <a:t> </a:t>
            </a:r>
          </a:p>
          <a:p>
            <a:endParaRPr lang="en-US" dirty="0"/>
          </a:p>
        </p:txBody>
      </p:sp>
      <p:sp>
        <p:nvSpPr>
          <p:cNvPr id="4" name="Slide Number Placeholder 3"/>
          <p:cNvSpPr>
            <a:spLocks noGrp="1"/>
          </p:cNvSpPr>
          <p:nvPr>
            <p:ph type="sldNum" sz="quarter" idx="5"/>
          </p:nvPr>
        </p:nvSpPr>
        <p:spPr/>
        <p:txBody>
          <a:bodyPr/>
          <a:lstStyle/>
          <a:p>
            <a:fld id="{F3009F9D-C8A0-4ADE-978E-602A0B4F64D0}" type="slidenum">
              <a:rPr lang="en-US" smtClean="0"/>
              <a:t>12</a:t>
            </a:fld>
            <a:endParaRPr lang="en-US" dirty="0"/>
          </a:p>
        </p:txBody>
      </p:sp>
    </p:spTree>
    <p:extLst>
      <p:ext uri="{BB962C8B-B14F-4D97-AF65-F5344CB8AC3E}">
        <p14:creationId xmlns:p14="http://schemas.microsoft.com/office/powerpoint/2010/main" val="3057414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600"/>
              </a:spcAft>
            </a:pPr>
            <a:r>
              <a:rPr lang="en-US" sz="1200" b="1" dirty="0">
                <a:effectLst/>
                <a:latin typeface="Calibri" panose="020F0502020204030204" pitchFamily="34" charset="0"/>
                <a:ea typeface="Calibri" panose="020F0502020204030204" pitchFamily="34" charset="0"/>
                <a:cs typeface="DokChampa" panose="020B0604020202020204" pitchFamily="34" charset="-34"/>
              </a:rPr>
              <a:t>Explain the importance checking all insurance policies.</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Review all policies</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Reevaluate coverage</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Request they be issued in your name</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Review and update beneficiary information</a:t>
            </a:r>
          </a:p>
          <a:p>
            <a:endParaRPr lang="en-US" dirty="0"/>
          </a:p>
        </p:txBody>
      </p:sp>
      <p:sp>
        <p:nvSpPr>
          <p:cNvPr id="4" name="Slide Number Placeholder 3"/>
          <p:cNvSpPr>
            <a:spLocks noGrp="1"/>
          </p:cNvSpPr>
          <p:nvPr>
            <p:ph type="sldNum" sz="quarter" idx="5"/>
          </p:nvPr>
        </p:nvSpPr>
        <p:spPr/>
        <p:txBody>
          <a:bodyPr/>
          <a:lstStyle/>
          <a:p>
            <a:fld id="{F3009F9D-C8A0-4ADE-978E-602A0B4F64D0}" type="slidenum">
              <a:rPr lang="en-US" smtClean="0"/>
              <a:t>13</a:t>
            </a:fld>
            <a:endParaRPr lang="en-US" dirty="0"/>
          </a:p>
        </p:txBody>
      </p:sp>
    </p:spTree>
    <p:extLst>
      <p:ext uri="{BB962C8B-B14F-4D97-AF65-F5344CB8AC3E}">
        <p14:creationId xmlns:p14="http://schemas.microsoft.com/office/powerpoint/2010/main" val="3839473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600"/>
              </a:spcAft>
            </a:pPr>
            <a:r>
              <a:rPr lang="en-US" sz="1200" b="1" dirty="0">
                <a:effectLst/>
                <a:latin typeface="Calibri" panose="020F0502020204030204" pitchFamily="34" charset="0"/>
                <a:ea typeface="Calibri" panose="020F0502020204030204" pitchFamily="34" charset="0"/>
                <a:cs typeface="DokChampa" panose="020B0604020202020204" pitchFamily="34" charset="-34"/>
              </a:rPr>
              <a:t>Review the importance of changing beneficiary designations.</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Review all designations.</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Make changes as needed.</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Failure to modify designations may result in lengthy court issues, as beneficiary designations often take precedent over court orders or wills.</a:t>
            </a:r>
          </a:p>
          <a:p>
            <a:pPr marL="800100" marR="0" lvl="1"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For example, if you complete a beneficiary designation form for the TSP and designated your spouse as your beneficiary, your account will be paid out to that spouse when you die, even if you are separated or divorced from that spouse or have remarried unless you updated your TSP </a:t>
            </a:r>
            <a:r>
              <a:rPr lang="en-US" sz="1200">
                <a:effectLst/>
                <a:latin typeface="Calibri" panose="020F0502020204030204" pitchFamily="34" charset="0"/>
                <a:ea typeface="Calibri" panose="020F0502020204030204" pitchFamily="34" charset="0"/>
                <a:cs typeface="DokChampa" panose="020B0604020202020204" pitchFamily="34" charset="-34"/>
              </a:rPr>
              <a:t>beneficiary designation. </a:t>
            </a:r>
            <a:r>
              <a:rPr lang="en-US" sz="1200" dirty="0">
                <a:effectLst/>
                <a:latin typeface="Calibri" panose="020F0502020204030204" pitchFamily="34" charset="0"/>
                <a:ea typeface="Calibri" panose="020F0502020204030204" pitchFamily="34" charset="0"/>
                <a:cs typeface="DokChampa" panose="020B0604020202020204" pitchFamily="34" charset="-34"/>
              </a:rPr>
              <a:t>The TSP will </a:t>
            </a:r>
            <a:r>
              <a:rPr lang="en-US" sz="1200" b="1" dirty="0">
                <a:effectLst/>
                <a:latin typeface="Calibri" panose="020F0502020204030204" pitchFamily="34" charset="0"/>
                <a:ea typeface="Calibri" panose="020F0502020204030204" pitchFamily="34" charset="0"/>
                <a:cs typeface="DokChampa" panose="020B0604020202020204" pitchFamily="34" charset="-34"/>
              </a:rPr>
              <a:t>not </a:t>
            </a:r>
            <a:r>
              <a:rPr lang="en-US" sz="1200" dirty="0">
                <a:effectLst/>
                <a:latin typeface="Calibri" panose="020F0502020204030204" pitchFamily="34" charset="0"/>
                <a:ea typeface="Calibri" panose="020F0502020204030204" pitchFamily="34" charset="0"/>
                <a:cs typeface="DokChampa" panose="020B0604020202020204" pitchFamily="34" charset="-34"/>
              </a:rPr>
              <a:t>honor a will, a property settlement agreement, separation agreement, or court order when distributing your TSP account.</a:t>
            </a:r>
          </a:p>
          <a:p>
            <a:pPr marL="0" marR="0">
              <a:spcBef>
                <a:spcPts val="0"/>
              </a:spcBef>
              <a:spcAft>
                <a:spcPts val="275"/>
              </a:spcAft>
            </a:pPr>
            <a:r>
              <a:rPr lang="en-US" sz="1200" b="1" dirty="0">
                <a:effectLst/>
                <a:latin typeface="Calibri" panose="020F0502020204030204" pitchFamily="34" charset="0"/>
                <a:ea typeface="Calibri" panose="020F0502020204030204" pitchFamily="34" charset="0"/>
                <a:cs typeface="DokChampa" panose="020B0604020202020204" pitchFamily="34" charset="-34"/>
              </a:rPr>
              <a:t>Transition to the next topic.</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Now let’s talk a little more about filing for divorce.</a:t>
            </a:r>
          </a:p>
          <a:p>
            <a:endParaRPr lang="en-US" dirty="0"/>
          </a:p>
        </p:txBody>
      </p:sp>
      <p:sp>
        <p:nvSpPr>
          <p:cNvPr id="4" name="Slide Number Placeholder 3"/>
          <p:cNvSpPr>
            <a:spLocks noGrp="1"/>
          </p:cNvSpPr>
          <p:nvPr>
            <p:ph type="sldNum" sz="quarter" idx="5"/>
          </p:nvPr>
        </p:nvSpPr>
        <p:spPr/>
        <p:txBody>
          <a:bodyPr/>
          <a:lstStyle/>
          <a:p>
            <a:fld id="{F3009F9D-C8A0-4ADE-978E-602A0B4F64D0}" type="slidenum">
              <a:rPr lang="en-US" smtClean="0"/>
              <a:t>14</a:t>
            </a:fld>
            <a:endParaRPr lang="en-US" dirty="0"/>
          </a:p>
        </p:txBody>
      </p:sp>
    </p:spTree>
    <p:extLst>
      <p:ext uri="{BB962C8B-B14F-4D97-AF65-F5344CB8AC3E}">
        <p14:creationId xmlns:p14="http://schemas.microsoft.com/office/powerpoint/2010/main" val="32994389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330"/>
              </a:spcAft>
            </a:pPr>
            <a:r>
              <a:rPr lang="en-US" sz="1200" dirty="0">
                <a:effectLst/>
                <a:latin typeface="Calibri" panose="020F0502020204030204" pitchFamily="34" charset="0"/>
                <a:ea typeface="Calibri" panose="020F0502020204030204" pitchFamily="34" charset="0"/>
                <a:cs typeface="DokChampa" panose="020B0604020202020204" pitchFamily="34" charset="-34"/>
              </a:rPr>
              <a:t>Filing for Divorce: </a:t>
            </a:r>
            <a:r>
              <a:rPr lang="en-US" sz="1200" b="1" dirty="0">
                <a:effectLst/>
                <a:latin typeface="Calibri" panose="020F0502020204030204" pitchFamily="34" charset="0"/>
                <a:ea typeface="Calibri" panose="020F0502020204030204" pitchFamily="34" charset="0"/>
                <a:cs typeface="DokChampa" panose="020B0604020202020204" pitchFamily="34" charset="-34"/>
              </a:rPr>
              <a:t>15 minutes. </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endParaRPr lang="en-US" dirty="0"/>
          </a:p>
          <a:p>
            <a:pPr marL="0" marR="0">
              <a:spcBef>
                <a:spcPts val="0"/>
              </a:spcBef>
              <a:spcAft>
                <a:spcPts val="275"/>
              </a:spcAft>
            </a:pPr>
            <a:r>
              <a:rPr lang="en-US" sz="1200" b="1" dirty="0">
                <a:effectLst/>
                <a:latin typeface="Calibri" panose="020F0502020204030204" pitchFamily="34" charset="0"/>
                <a:ea typeface="Calibri" panose="020F0502020204030204" pitchFamily="34" charset="0"/>
                <a:cs typeface="DokChampa" panose="020B0604020202020204" pitchFamily="34" charset="-34"/>
              </a:rPr>
              <a:t>Explain the challenge of determining where to file for divorce. </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Determining where to file for divorce is a question that often plagues military families. </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A Marine may be stationed in one state, claim legal residency in another state, and have a spouse who lives in yet another state.</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Since you may have more than one jurisdiction available to you when filing for divorce, you should consult your legal advisor to determine which state has the most advantageous divorce laws.</a:t>
            </a:r>
          </a:p>
          <a:p>
            <a:endParaRPr lang="en-US" dirty="0"/>
          </a:p>
        </p:txBody>
      </p:sp>
      <p:sp>
        <p:nvSpPr>
          <p:cNvPr id="4" name="Slide Number Placeholder 3"/>
          <p:cNvSpPr>
            <a:spLocks noGrp="1"/>
          </p:cNvSpPr>
          <p:nvPr>
            <p:ph type="sldNum" sz="quarter" idx="5"/>
          </p:nvPr>
        </p:nvSpPr>
        <p:spPr/>
        <p:txBody>
          <a:bodyPr/>
          <a:lstStyle/>
          <a:p>
            <a:fld id="{F3009F9D-C8A0-4ADE-978E-602A0B4F64D0}" type="slidenum">
              <a:rPr lang="en-US" smtClean="0"/>
              <a:t>15</a:t>
            </a:fld>
            <a:endParaRPr lang="en-US" dirty="0"/>
          </a:p>
        </p:txBody>
      </p:sp>
    </p:spTree>
    <p:extLst>
      <p:ext uri="{BB962C8B-B14F-4D97-AF65-F5344CB8AC3E}">
        <p14:creationId xmlns:p14="http://schemas.microsoft.com/office/powerpoint/2010/main" val="19127493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spcBef>
                <a:spcPts val="0"/>
              </a:spcBef>
              <a:spcAft>
                <a:spcPts val="500"/>
              </a:spcAft>
            </a:pPr>
            <a:r>
              <a:rPr lang="en-US" sz="1200" b="1" dirty="0">
                <a:effectLst/>
                <a:latin typeface="Calibri" panose="020F0502020204030204" pitchFamily="34" charset="0"/>
                <a:ea typeface="Calibri" panose="020F0502020204030204" pitchFamily="34" charset="0"/>
                <a:cs typeface="DokChampa" panose="020B0604020202020204" pitchFamily="34" charset="-34"/>
              </a:rPr>
              <a:t>Discuss child support.</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Chapter 15 of the Legal Administration Manual (MCO P5800.16A) states that all Marines must provide financial support to their dependents.</a:t>
            </a:r>
          </a:p>
          <a:p>
            <a:pPr marL="800100" marR="0" lvl="1"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If there is a court order for support, the Marine is obligated to provide the amount designated in the court order.</a:t>
            </a:r>
          </a:p>
          <a:p>
            <a:pPr marL="800100" marR="0" lvl="1"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If there is a separation agreement, the Marine is required to comply with the dependent support provisions of the separation agreement. </a:t>
            </a:r>
          </a:p>
          <a:p>
            <a:pPr marL="800100" marR="0" lvl="1"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If and only if there is neither a court order nor a separation agreement, and a complaint for nonsupport has been made to the command, then the support amount is determined by using the interim support chart required under the Order.</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In addition, state domestic relations or family law will influence child custody and support issues. </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Due to these complexities, it is important to find legal counsel that understands the interaction of state law with military law.</a:t>
            </a:r>
          </a:p>
          <a:p>
            <a:endParaRPr lang="en-US" dirty="0"/>
          </a:p>
        </p:txBody>
      </p:sp>
      <p:sp>
        <p:nvSpPr>
          <p:cNvPr id="4" name="Slide Number Placeholder 3"/>
          <p:cNvSpPr>
            <a:spLocks noGrp="1"/>
          </p:cNvSpPr>
          <p:nvPr>
            <p:ph type="sldNum" sz="quarter" idx="5"/>
          </p:nvPr>
        </p:nvSpPr>
        <p:spPr/>
        <p:txBody>
          <a:bodyPr/>
          <a:lstStyle/>
          <a:p>
            <a:fld id="{F3009F9D-C8A0-4ADE-978E-602A0B4F64D0}" type="slidenum">
              <a:rPr lang="en-US" smtClean="0"/>
              <a:t>16</a:t>
            </a:fld>
            <a:endParaRPr lang="en-US" dirty="0"/>
          </a:p>
        </p:txBody>
      </p:sp>
    </p:spTree>
    <p:extLst>
      <p:ext uri="{BB962C8B-B14F-4D97-AF65-F5344CB8AC3E}">
        <p14:creationId xmlns:p14="http://schemas.microsoft.com/office/powerpoint/2010/main" val="33970019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spcBef>
                <a:spcPts val="0"/>
              </a:spcBef>
              <a:spcAft>
                <a:spcPts val="500"/>
              </a:spcAft>
            </a:pPr>
            <a:r>
              <a:rPr lang="en-US" sz="1200" b="1" dirty="0">
                <a:effectLst/>
                <a:latin typeface="Calibri" panose="020F0502020204030204" pitchFamily="34" charset="0"/>
                <a:ea typeface="Calibri" panose="020F0502020204030204" pitchFamily="34" charset="0"/>
                <a:cs typeface="DokChampa" panose="020B0604020202020204" pitchFamily="34" charset="-34"/>
              </a:rPr>
              <a:t>Discuss spousal support.</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Spouse support or alimony is a court-ordered financial provision for a former spouse during separation or after divorce.</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For short marriages or when the couple is young, alimony may not be required or required for only a short time.</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In longer marriages, it may be required by the court.</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Get legal advice if alimony is a possibility.</a:t>
            </a:r>
          </a:p>
          <a:p>
            <a:endParaRPr lang="en-US" dirty="0"/>
          </a:p>
          <a:p>
            <a:endParaRPr lang="en-US" dirty="0"/>
          </a:p>
        </p:txBody>
      </p:sp>
      <p:sp>
        <p:nvSpPr>
          <p:cNvPr id="4" name="Slide Number Placeholder 3"/>
          <p:cNvSpPr>
            <a:spLocks noGrp="1"/>
          </p:cNvSpPr>
          <p:nvPr>
            <p:ph type="sldNum" sz="quarter" idx="5"/>
          </p:nvPr>
        </p:nvSpPr>
        <p:spPr/>
        <p:txBody>
          <a:bodyPr/>
          <a:lstStyle/>
          <a:p>
            <a:fld id="{F3009F9D-C8A0-4ADE-978E-602A0B4F64D0}" type="slidenum">
              <a:rPr lang="en-US" smtClean="0"/>
              <a:t>17</a:t>
            </a:fld>
            <a:endParaRPr lang="en-US" dirty="0"/>
          </a:p>
        </p:txBody>
      </p:sp>
    </p:spTree>
    <p:extLst>
      <p:ext uri="{BB962C8B-B14F-4D97-AF65-F5344CB8AC3E}">
        <p14:creationId xmlns:p14="http://schemas.microsoft.com/office/powerpoint/2010/main" val="18062948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50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DokChampa" panose="020B0604020202020204" pitchFamily="34" charset="-34"/>
              </a:rPr>
              <a:t>Ask:</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DokChampa" panose="020B0604020202020204" pitchFamily="34" charset="-34"/>
            </a:endParaRPr>
          </a:p>
          <a:p>
            <a:pPr marL="342900" marR="0" lvl="0" indent="-342900" algn="l" defTabSz="914400" rtl="0" eaLnBrk="1" fontAlgn="auto" latinLnBrk="0" hangingPunct="1">
              <a:lnSpc>
                <a:spcPct val="100000"/>
              </a:lnSpc>
              <a:spcBef>
                <a:spcPts val="0"/>
              </a:spcBef>
              <a:spcAft>
                <a:spcPts val="500"/>
              </a:spcAft>
              <a:buClrTx/>
              <a:buSzTx/>
              <a:buFont typeface="Symbol" panose="05050102010706020507" pitchFamily="18" charset="2"/>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DokChampa" panose="020B0604020202020204" pitchFamily="34" charset="-34"/>
              </a:rPr>
              <a:t>Why is it important to adjust your budget when going through a divorce?</a:t>
            </a:r>
          </a:p>
          <a:p>
            <a:pPr marL="685800" marR="0" lvl="1" indent="0" algn="l" defTabSz="914400" rtl="0" eaLnBrk="1" fontAlgn="auto" latinLnBrk="0" hangingPunct="1">
              <a:lnSpc>
                <a:spcPct val="100000"/>
              </a:lnSpc>
              <a:spcBef>
                <a:spcPts val="0"/>
              </a:spcBef>
              <a:spcAft>
                <a:spcPts val="50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DokChampa" panose="020B0604020202020204" pitchFamily="34" charset="-34"/>
              </a:rPr>
              <a:t>Possible responses include:</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DokChampa" panose="020B0604020202020204" pitchFamily="34" charset="-34"/>
            </a:endParaRPr>
          </a:p>
          <a:p>
            <a:pPr marL="800100" marR="0" lvl="1" indent="-342900" algn="l" defTabSz="914400" rtl="0" eaLnBrk="1" fontAlgn="auto" latinLnBrk="0" hangingPunct="1">
              <a:lnSpc>
                <a:spcPct val="100000"/>
              </a:lnSpc>
              <a:spcBef>
                <a:spcPts val="0"/>
              </a:spcBef>
              <a:spcAft>
                <a:spcPts val="500"/>
              </a:spcAft>
              <a:buClrTx/>
              <a:buSzTx/>
              <a:buFont typeface="Symbol" panose="05050102010706020507" pitchFamily="18" charset="2"/>
              <a:buChar char=""/>
              <a:tabLst/>
              <a:defRPr/>
            </a:pPr>
            <a:r>
              <a:rPr kumimoji="0" lang="en-US"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DokChampa" panose="020B0604020202020204" pitchFamily="34" charset="-34"/>
              </a:rPr>
              <a:t>Your income is going to change.</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DokChampa" panose="020B0604020202020204" pitchFamily="34" charset="-34"/>
            </a:endParaRPr>
          </a:p>
          <a:p>
            <a:pPr marL="800100" marR="0" lvl="1" indent="-342900" algn="l" defTabSz="914400" rtl="0" eaLnBrk="1" fontAlgn="auto" latinLnBrk="0" hangingPunct="1">
              <a:lnSpc>
                <a:spcPct val="100000"/>
              </a:lnSpc>
              <a:spcBef>
                <a:spcPts val="0"/>
              </a:spcBef>
              <a:spcAft>
                <a:spcPts val="500"/>
              </a:spcAft>
              <a:buClrTx/>
              <a:buSzTx/>
              <a:buFont typeface="Symbol" panose="05050102010706020507" pitchFamily="18" charset="2"/>
              <a:buChar char=""/>
              <a:tabLst/>
              <a:defRPr/>
            </a:pPr>
            <a:r>
              <a:rPr kumimoji="0" lang="en-US"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DokChampa" panose="020B0604020202020204" pitchFamily="34" charset="-34"/>
              </a:rPr>
              <a:t>You will lose your spouse’s income.</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DokChampa" panose="020B0604020202020204" pitchFamily="34" charset="-34"/>
            </a:endParaRPr>
          </a:p>
          <a:p>
            <a:pPr marL="800100" marR="0" lvl="1" indent="-342900" algn="l" defTabSz="914400" rtl="0" eaLnBrk="1" fontAlgn="auto" latinLnBrk="0" hangingPunct="1">
              <a:lnSpc>
                <a:spcPct val="100000"/>
              </a:lnSpc>
              <a:spcBef>
                <a:spcPts val="0"/>
              </a:spcBef>
              <a:spcAft>
                <a:spcPts val="500"/>
              </a:spcAft>
              <a:buClrTx/>
              <a:buSzTx/>
              <a:buFont typeface="Symbol" panose="05050102010706020507" pitchFamily="18" charset="2"/>
              <a:buChar char=""/>
              <a:tabLst/>
              <a:defRPr/>
            </a:pPr>
            <a:r>
              <a:rPr kumimoji="0" lang="en-US"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DokChampa" panose="020B0604020202020204" pitchFamily="34" charset="-34"/>
              </a:rPr>
              <a:t>Your BAH will change.</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DokChampa" panose="020B0604020202020204" pitchFamily="34" charset="-34"/>
            </a:endParaRPr>
          </a:p>
          <a:p>
            <a:pPr marL="800100" marR="0" lvl="1" indent="-342900" algn="l" defTabSz="914400" rtl="0" eaLnBrk="1" fontAlgn="auto" latinLnBrk="0" hangingPunct="1">
              <a:lnSpc>
                <a:spcPct val="100000"/>
              </a:lnSpc>
              <a:spcBef>
                <a:spcPts val="0"/>
              </a:spcBef>
              <a:spcAft>
                <a:spcPts val="500"/>
              </a:spcAft>
              <a:buClrTx/>
              <a:buSzTx/>
              <a:buFont typeface="Symbol" panose="05050102010706020507" pitchFamily="18" charset="2"/>
              <a:buChar char=""/>
              <a:tabLst/>
              <a:defRPr/>
            </a:pPr>
            <a:r>
              <a:rPr kumimoji="0" lang="en-US"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DokChampa" panose="020B0604020202020204" pitchFamily="34" charset="-34"/>
              </a:rPr>
              <a:t>You may be either paying or receiving alimony and child support.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DokChampa" panose="020B0604020202020204" pitchFamily="34" charset="-34"/>
            </a:endParaRPr>
          </a:p>
          <a:p>
            <a:pPr marL="800100" marR="0" lvl="1" indent="-342900" algn="l" defTabSz="914400" rtl="0" eaLnBrk="1" fontAlgn="auto" latinLnBrk="0" hangingPunct="1">
              <a:lnSpc>
                <a:spcPct val="100000"/>
              </a:lnSpc>
              <a:spcBef>
                <a:spcPts val="0"/>
              </a:spcBef>
              <a:spcAft>
                <a:spcPts val="500"/>
              </a:spcAft>
              <a:buClrTx/>
              <a:buSzTx/>
              <a:buFont typeface="Symbol" panose="05050102010706020507" pitchFamily="18" charset="2"/>
              <a:buChar char=""/>
              <a:tabLst/>
              <a:defRPr/>
            </a:pPr>
            <a:r>
              <a:rPr kumimoji="0" lang="en-US"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DokChampa" panose="020B0604020202020204" pitchFamily="34" charset="-34"/>
              </a:rPr>
              <a:t>You must pay for the cost of legal services related to the divorce.</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DokChampa" panose="020B0604020202020204" pitchFamily="34" charset="-34"/>
            </a:endParaRPr>
          </a:p>
          <a:p>
            <a:pPr marL="800100" marR="0" lvl="1" indent="-342900" algn="l" defTabSz="914400" rtl="0" eaLnBrk="1" fontAlgn="auto" latinLnBrk="0" hangingPunct="1">
              <a:lnSpc>
                <a:spcPct val="100000"/>
              </a:lnSpc>
              <a:spcBef>
                <a:spcPts val="0"/>
              </a:spcBef>
              <a:spcAft>
                <a:spcPts val="500"/>
              </a:spcAft>
              <a:buClrTx/>
              <a:buSzTx/>
              <a:buFont typeface="Symbol" panose="05050102010706020507" pitchFamily="18" charset="2"/>
              <a:buChar char=""/>
              <a:tabLst/>
              <a:defRPr/>
            </a:pPr>
            <a:r>
              <a:rPr kumimoji="0" lang="en-US"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DokChampa" panose="020B0604020202020204" pitchFamily="34" charset="-34"/>
              </a:rPr>
              <a:t>The divorce will come with some sort of property settlement, so each spouse will have some sort of responsibility.</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DokChampa" panose="020B0604020202020204" pitchFamily="34" charset="-34"/>
            </a:endParaRPr>
          </a:p>
          <a:p>
            <a:pPr marL="0" marR="0" indent="0">
              <a:spcBef>
                <a:spcPts val="0"/>
              </a:spcBef>
              <a:spcAft>
                <a:spcPts val="500"/>
              </a:spcAft>
            </a:pPr>
            <a:endParaRPr lang="en-US" sz="1200" b="1" dirty="0">
              <a:effectLst/>
              <a:latin typeface="Calibri" panose="020F0502020204030204" pitchFamily="34" charset="0"/>
              <a:ea typeface="Calibri" panose="020F0502020204030204" pitchFamily="34" charset="0"/>
              <a:cs typeface="DokChampa" panose="020B0604020202020204" pitchFamily="34" charset="-34"/>
            </a:endParaRPr>
          </a:p>
          <a:p>
            <a:pPr marL="0" marR="0" indent="0">
              <a:spcBef>
                <a:spcPts val="0"/>
              </a:spcBef>
              <a:spcAft>
                <a:spcPts val="500"/>
              </a:spcAft>
            </a:pPr>
            <a:r>
              <a:rPr lang="en-US" sz="1200" b="1" dirty="0">
                <a:effectLst/>
                <a:latin typeface="Calibri" panose="020F0502020204030204" pitchFamily="34" charset="0"/>
                <a:ea typeface="Calibri" panose="020F0502020204030204" pitchFamily="34" charset="0"/>
                <a:cs typeface="DokChampa" panose="020B0604020202020204" pitchFamily="34" charset="-34"/>
              </a:rPr>
              <a:t>Discuss the importance of having a financial strategy.</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Your civilian financial advisor or military financial counselor can help you develop a strategy that accounts for your long- and short-term financial goals, your age, risk tolerance, and other concerns. </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Your strategy also should consider issues such as career development, retirement, estate planning, paying for a child’s education, insurance, your savings, and banking and credit issues. </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Every divorce deserves special attention and should include consideration of the unique facts and circumstances that are part of the military lifestyle. Consult with a qualified team of advisors, such as your military or civilian financial advisor and legal assistance office.</a:t>
            </a:r>
          </a:p>
          <a:p>
            <a:endParaRPr lang="en-US" dirty="0"/>
          </a:p>
        </p:txBody>
      </p:sp>
      <p:sp>
        <p:nvSpPr>
          <p:cNvPr id="4" name="Slide Number Placeholder 3"/>
          <p:cNvSpPr>
            <a:spLocks noGrp="1"/>
          </p:cNvSpPr>
          <p:nvPr>
            <p:ph type="sldNum" sz="quarter" idx="5"/>
          </p:nvPr>
        </p:nvSpPr>
        <p:spPr/>
        <p:txBody>
          <a:bodyPr/>
          <a:lstStyle/>
          <a:p>
            <a:fld id="{F3009F9D-C8A0-4ADE-978E-602A0B4F64D0}" type="slidenum">
              <a:rPr lang="en-US" smtClean="0"/>
              <a:t>18</a:t>
            </a:fld>
            <a:endParaRPr lang="en-US" dirty="0"/>
          </a:p>
        </p:txBody>
      </p:sp>
    </p:spTree>
    <p:extLst>
      <p:ext uri="{BB962C8B-B14F-4D97-AF65-F5344CB8AC3E}">
        <p14:creationId xmlns:p14="http://schemas.microsoft.com/office/powerpoint/2010/main" val="36822986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spcBef>
                <a:spcPts val="0"/>
              </a:spcBef>
              <a:spcAft>
                <a:spcPts val="500"/>
              </a:spcAft>
            </a:pPr>
            <a:r>
              <a:rPr lang="en-US" sz="1200" b="1" dirty="0">
                <a:effectLst/>
                <a:latin typeface="Calibri" panose="020F0502020204030204" pitchFamily="34" charset="0"/>
                <a:ea typeface="Calibri" panose="020F0502020204030204" pitchFamily="34" charset="0"/>
                <a:cs typeface="DokChampa" panose="020B0604020202020204" pitchFamily="34" charset="-34"/>
              </a:rPr>
              <a:t>Review some of the financial impacts of divorce. </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Divorce can have many financial impacts.</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Let’s review a few questions and discuss the options.</a:t>
            </a:r>
          </a:p>
          <a:p>
            <a:pPr defTabSz="940460">
              <a:defRPr/>
            </a:pPr>
            <a:endParaRPr lang="en-US" dirty="0"/>
          </a:p>
          <a:p>
            <a:pPr marL="0" marR="0">
              <a:spcBef>
                <a:spcPts val="0"/>
              </a:spcBef>
              <a:spcAft>
                <a:spcPts val="600"/>
              </a:spcAft>
            </a:pPr>
            <a:r>
              <a:rPr lang="en-US" sz="1200" b="1" dirty="0">
                <a:effectLst/>
                <a:latin typeface="Calibri" panose="020F0502020204030204" pitchFamily="34" charset="0"/>
                <a:ea typeface="Calibri" panose="020F0502020204030204" pitchFamily="34" charset="0"/>
                <a:cs typeface="DokChampa" panose="020B0604020202020204" pitchFamily="34" charset="-34"/>
              </a:rPr>
              <a:t>Present the first question and solicit responses.</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342900" marR="0" lvl="0" indent="-342900">
              <a:spcBef>
                <a:spcPts val="0"/>
              </a:spcBef>
              <a:spcAft>
                <a:spcPts val="500"/>
              </a:spcAft>
              <a:buFont typeface="Symbol" panose="05050102010706020507" pitchFamily="18" charset="2"/>
              <a:buChar char=""/>
            </a:pPr>
            <a:r>
              <a:rPr lang="en-US" sz="1200" b="1" dirty="0">
                <a:effectLst/>
                <a:latin typeface="Calibri" panose="020F0502020204030204" pitchFamily="34" charset="0"/>
                <a:ea typeface="Calibri" panose="020F0502020204030204" pitchFamily="34" charset="0"/>
                <a:cs typeface="DokChampa" panose="020B0604020202020204" pitchFamily="34" charset="-34"/>
              </a:rPr>
              <a:t>Question 1:</a:t>
            </a:r>
            <a:r>
              <a:rPr lang="en-US" sz="1200" dirty="0">
                <a:effectLst/>
                <a:latin typeface="Calibri" panose="020F0502020204030204" pitchFamily="34" charset="0"/>
                <a:ea typeface="Calibri" panose="020F0502020204030204" pitchFamily="34" charset="0"/>
                <a:cs typeface="DokChampa" panose="020B0604020202020204" pitchFamily="34" charset="-34"/>
              </a:rPr>
              <a:t> You must be married to your spouse for at least 10 years before your former spouse can be awarded part of your military retirement pay.</a:t>
            </a:r>
          </a:p>
          <a:p>
            <a:pPr marL="685800" marR="0" lvl="1" indent="0">
              <a:spcBef>
                <a:spcPts val="0"/>
              </a:spcBef>
              <a:spcAft>
                <a:spcPts val="500"/>
              </a:spcAft>
            </a:pPr>
            <a:r>
              <a:rPr lang="en-US" sz="1200" i="1" dirty="0">
                <a:effectLst/>
                <a:latin typeface="Calibri" panose="020F0502020204030204" pitchFamily="34" charset="0"/>
                <a:ea typeface="Calibri" panose="020F0502020204030204" pitchFamily="34" charset="0"/>
                <a:cs typeface="DokChampa" panose="020B0604020202020204" pitchFamily="34" charset="-34"/>
              </a:rPr>
              <a:t>Correct response: False. According to DFAS, every state has given their divorce judges authority to divide military pensions and has set out rules for doing so. </a:t>
            </a:r>
            <a:r>
              <a:rPr lang="en-US" sz="1400" i="1" dirty="0">
                <a:effectLst/>
                <a:latin typeface="Calibri" panose="020F0502020204030204" pitchFamily="34" charset="0"/>
                <a:ea typeface="Calibri" panose="020F0502020204030204" pitchFamily="34" charset="0"/>
                <a:cs typeface="DokChampa" panose="020B0604020202020204" pitchFamily="34" charset="-34"/>
              </a:rPr>
              <a:t>There</a:t>
            </a:r>
            <a:r>
              <a:rPr lang="en-US" sz="1200" i="1" dirty="0">
                <a:effectLst/>
                <a:latin typeface="Calibri" panose="020F0502020204030204" pitchFamily="34" charset="0"/>
                <a:ea typeface="Calibri" panose="020F0502020204030204" pitchFamily="34" charset="0"/>
                <a:cs typeface="DokChampa" panose="020B0604020202020204" pitchFamily="34" charset="-34"/>
              </a:rPr>
              <a:t> is no minimum number of years a couple must be married before the court can divide the military member's pay and no requirement to share retirement. However, for the non-military spouse to receive </a:t>
            </a:r>
            <a:r>
              <a:rPr lang="en-US" sz="1200" b="1" i="1" dirty="0">
                <a:effectLst/>
                <a:latin typeface="Calibri" panose="020F0502020204030204" pitchFamily="34" charset="0"/>
                <a:ea typeface="Calibri" panose="020F0502020204030204" pitchFamily="34" charset="0"/>
                <a:cs typeface="DokChampa" panose="020B0604020202020204" pitchFamily="34" charset="-34"/>
              </a:rPr>
              <a:t>direct</a:t>
            </a:r>
            <a:r>
              <a:rPr lang="en-US" sz="1200" i="1" dirty="0">
                <a:effectLst/>
                <a:latin typeface="Calibri" panose="020F0502020204030204" pitchFamily="34" charset="0"/>
                <a:ea typeface="Calibri" panose="020F0502020204030204" pitchFamily="34" charset="0"/>
                <a:cs typeface="DokChampa" panose="020B0604020202020204" pitchFamily="34" charset="-34"/>
              </a:rPr>
              <a:t> payments from the Defense Finance and Accounting Service, the couple must have been married for at least 10 years, during which the military member must have served at least 10 years.</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defTabSz="940460">
              <a:defRPr/>
            </a:pPr>
            <a:endParaRPr lang="en-US" dirty="0"/>
          </a:p>
        </p:txBody>
      </p:sp>
      <p:sp>
        <p:nvSpPr>
          <p:cNvPr id="4" name="Slide Number Placeholder 3"/>
          <p:cNvSpPr>
            <a:spLocks noGrp="1"/>
          </p:cNvSpPr>
          <p:nvPr>
            <p:ph type="sldNum" sz="quarter" idx="10"/>
          </p:nvPr>
        </p:nvSpPr>
        <p:spPr/>
        <p:txBody>
          <a:bodyPr/>
          <a:lstStyle/>
          <a:p>
            <a:fld id="{F3009F9D-C8A0-4ADE-978E-602A0B4F64D0}" type="slidenum">
              <a:rPr lang="en-US" smtClean="0"/>
              <a:t>19</a:t>
            </a:fld>
            <a:endParaRPr lang="en-US" dirty="0"/>
          </a:p>
        </p:txBody>
      </p:sp>
    </p:spTree>
    <p:extLst>
      <p:ext uri="{BB962C8B-B14F-4D97-AF65-F5344CB8AC3E}">
        <p14:creationId xmlns:p14="http://schemas.microsoft.com/office/powerpoint/2010/main" val="276794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spcBef>
                <a:spcPts val="0"/>
              </a:spcBef>
              <a:spcAft>
                <a:spcPts val="500"/>
              </a:spcAft>
            </a:pPr>
            <a:r>
              <a:rPr lang="en-US" sz="1200" b="1" dirty="0">
                <a:effectLst/>
                <a:latin typeface="Calibri" panose="020F0502020204030204" pitchFamily="34" charset="0"/>
                <a:ea typeface="Calibri" panose="020F0502020204030204" pitchFamily="34" charset="0"/>
                <a:cs typeface="DokChampa" panose="020B0604020202020204" pitchFamily="34" charset="-34"/>
              </a:rPr>
              <a:t>Explain that divorce is a major life event.</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Divorce and marital separation are unfortunate realities for many in uniform, and these situations can become a source of financial difficulty. Quite often, individuals who are in the midst of a divorce do not know which financial decisions will best serve their long-term interests.</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For anyone experiencing this challenging life event, it is important to take the time to evaluate their financial situation and have an understanding of financial obligations and assets. This lesson can assist in getting a couple’s financial house in order.</a:t>
            </a:r>
          </a:p>
          <a:p>
            <a:endParaRPr lang="en-US" dirty="0"/>
          </a:p>
        </p:txBody>
      </p:sp>
      <p:sp>
        <p:nvSpPr>
          <p:cNvPr id="4" name="Slide Number Placeholder 3"/>
          <p:cNvSpPr>
            <a:spLocks noGrp="1"/>
          </p:cNvSpPr>
          <p:nvPr>
            <p:ph type="sldNum" sz="quarter" idx="5"/>
          </p:nvPr>
        </p:nvSpPr>
        <p:spPr/>
        <p:txBody>
          <a:bodyPr/>
          <a:lstStyle/>
          <a:p>
            <a:fld id="{F3009F9D-C8A0-4ADE-978E-602A0B4F64D0}" type="slidenum">
              <a:rPr lang="en-US" smtClean="0"/>
              <a:t>2</a:t>
            </a:fld>
            <a:endParaRPr lang="en-US" dirty="0"/>
          </a:p>
        </p:txBody>
      </p:sp>
    </p:spTree>
    <p:extLst>
      <p:ext uri="{BB962C8B-B14F-4D97-AF65-F5344CB8AC3E}">
        <p14:creationId xmlns:p14="http://schemas.microsoft.com/office/powerpoint/2010/main" val="8773114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600"/>
              </a:spcAft>
            </a:pPr>
            <a:r>
              <a:rPr lang="en-US" sz="1200" b="1" dirty="0">
                <a:effectLst/>
                <a:latin typeface="Calibri" panose="020F0502020204030204" pitchFamily="34" charset="0"/>
                <a:ea typeface="Calibri" panose="020F0502020204030204" pitchFamily="34" charset="0"/>
                <a:cs typeface="DokChampa" panose="020B0604020202020204" pitchFamily="34" charset="-34"/>
              </a:rPr>
              <a:t>Present the second question and solicit responses.</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342900" marR="0" lvl="0" indent="-342900">
              <a:spcBef>
                <a:spcPts val="0"/>
              </a:spcBef>
              <a:spcAft>
                <a:spcPts val="500"/>
              </a:spcAft>
              <a:buFont typeface="Symbol" panose="05050102010706020507" pitchFamily="18" charset="2"/>
              <a:buChar char=""/>
            </a:pPr>
            <a:r>
              <a:rPr lang="en-US" sz="1200" b="1" dirty="0">
                <a:effectLst/>
                <a:latin typeface="Calibri" panose="020F0502020204030204" pitchFamily="34" charset="0"/>
                <a:ea typeface="Calibri" panose="020F0502020204030204" pitchFamily="34" charset="0"/>
                <a:cs typeface="DokChampa" panose="020B0604020202020204" pitchFamily="34" charset="-34"/>
              </a:rPr>
              <a:t>Question 2: </a:t>
            </a:r>
            <a:r>
              <a:rPr lang="en-US" sz="1200" dirty="0">
                <a:effectLst/>
                <a:latin typeface="Calibri" panose="020F0502020204030204" pitchFamily="34" charset="0"/>
                <a:ea typeface="Calibri" panose="020F0502020204030204" pitchFamily="34" charset="0"/>
                <a:cs typeface="DokChampa" panose="020B0604020202020204" pitchFamily="34" charset="-34"/>
              </a:rPr>
              <a:t>If you were married at least 10 years, your unremarried former spouse can receive social security benefits on your account at age 62 if it is more than their own account.</a:t>
            </a:r>
          </a:p>
          <a:p>
            <a:pPr marL="685800" marR="0" lvl="1" indent="0">
              <a:spcBef>
                <a:spcPts val="0"/>
              </a:spcBef>
              <a:spcAft>
                <a:spcPts val="500"/>
              </a:spcAft>
            </a:pPr>
            <a:r>
              <a:rPr lang="en-US" sz="1200" i="1" dirty="0">
                <a:effectLst/>
                <a:latin typeface="Calibri" panose="020F0502020204030204" pitchFamily="34" charset="0"/>
                <a:ea typeface="Calibri" panose="020F0502020204030204" pitchFamily="34" charset="0"/>
                <a:cs typeface="DokChampa" panose="020B0604020202020204" pitchFamily="34" charset="-34"/>
              </a:rPr>
              <a:t>Correct response: True. According to the Social Security Administration, “If you are divorced, but your marriage lasted 10 years or longer, you can receive benefits on your ex-spouse's record (even if they have remarried) if: you are unmarried; you are age 62 or older; your ex-spouse is entitled to Social Security retirement or disability benefits; and the benefit you are entitled to receive based on your own work is less than the benefit you would receive based on your ex-spouse's work.”</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defTabSz="940460">
              <a:defRPr/>
            </a:pPr>
            <a:endParaRPr lang="en-US" dirty="0"/>
          </a:p>
        </p:txBody>
      </p:sp>
      <p:sp>
        <p:nvSpPr>
          <p:cNvPr id="4" name="Slide Number Placeholder 3"/>
          <p:cNvSpPr>
            <a:spLocks noGrp="1"/>
          </p:cNvSpPr>
          <p:nvPr>
            <p:ph type="sldNum" sz="quarter" idx="10"/>
          </p:nvPr>
        </p:nvSpPr>
        <p:spPr/>
        <p:txBody>
          <a:bodyPr/>
          <a:lstStyle/>
          <a:p>
            <a:fld id="{F3009F9D-C8A0-4ADE-978E-602A0B4F64D0}" type="slidenum">
              <a:rPr lang="en-US" smtClean="0"/>
              <a:t>20</a:t>
            </a:fld>
            <a:endParaRPr lang="en-US" dirty="0"/>
          </a:p>
        </p:txBody>
      </p:sp>
    </p:spTree>
    <p:extLst>
      <p:ext uri="{BB962C8B-B14F-4D97-AF65-F5344CB8AC3E}">
        <p14:creationId xmlns:p14="http://schemas.microsoft.com/office/powerpoint/2010/main" val="2670082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600"/>
              </a:spcAft>
            </a:pPr>
            <a:r>
              <a:rPr lang="en-US" sz="1200" b="1" dirty="0">
                <a:effectLst/>
                <a:latin typeface="Calibri" panose="020F0502020204030204" pitchFamily="34" charset="0"/>
                <a:ea typeface="Calibri" panose="020F0502020204030204" pitchFamily="34" charset="0"/>
                <a:cs typeface="DokChampa" panose="020B0604020202020204" pitchFamily="34" charset="-34"/>
              </a:rPr>
              <a:t>Present the third question and solicit responses.</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342900" marR="0" lvl="0" indent="-342900">
              <a:spcBef>
                <a:spcPts val="0"/>
              </a:spcBef>
              <a:spcAft>
                <a:spcPts val="500"/>
              </a:spcAft>
              <a:buFont typeface="Symbol" panose="05050102010706020507" pitchFamily="18" charset="2"/>
              <a:buChar char=""/>
            </a:pPr>
            <a:r>
              <a:rPr lang="en-US" sz="1200" b="1" dirty="0">
                <a:effectLst/>
                <a:latin typeface="Calibri" panose="020F0502020204030204" pitchFamily="34" charset="0"/>
                <a:ea typeface="Calibri" panose="020F0502020204030204" pitchFamily="34" charset="0"/>
                <a:cs typeface="DokChampa" panose="020B0604020202020204" pitchFamily="34" charset="-34"/>
              </a:rPr>
              <a:t>Question 3: </a:t>
            </a:r>
            <a:r>
              <a:rPr lang="en-US" sz="1200" dirty="0">
                <a:effectLst/>
                <a:latin typeface="Calibri" panose="020F0502020204030204" pitchFamily="34" charset="0"/>
                <a:ea typeface="Calibri" panose="020F0502020204030204" pitchFamily="34" charset="0"/>
                <a:cs typeface="DokChampa" panose="020B0604020202020204" pitchFamily="34" charset="-34"/>
              </a:rPr>
              <a:t>If you divorce, you must continue coverage for SBP for your former spouse.</a:t>
            </a:r>
          </a:p>
          <a:p>
            <a:pPr marL="685800" marR="0" lvl="1" indent="0">
              <a:spcBef>
                <a:spcPts val="0"/>
              </a:spcBef>
              <a:spcAft>
                <a:spcPts val="500"/>
              </a:spcAft>
            </a:pPr>
            <a:r>
              <a:rPr lang="en-US" sz="1200" i="1" dirty="0">
                <a:effectLst/>
                <a:latin typeface="Calibri" panose="020F0502020204030204" pitchFamily="34" charset="0"/>
                <a:ea typeface="Calibri" panose="020F0502020204030204" pitchFamily="34" charset="0"/>
                <a:cs typeface="DokChampa" panose="020B0604020202020204" pitchFamily="34" charset="-34"/>
              </a:rPr>
              <a:t>Correct response: It depends on the divorce decree. According to DFAS, “A divorce's impact on SBP election depends not only on your wishes, but also on the requirements imposed by the court-ordered divorce decree.”</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defTabSz="940460">
              <a:defRPr/>
            </a:pPr>
            <a:endParaRPr lang="en-US" dirty="0"/>
          </a:p>
        </p:txBody>
      </p:sp>
      <p:sp>
        <p:nvSpPr>
          <p:cNvPr id="4" name="Slide Number Placeholder 3"/>
          <p:cNvSpPr>
            <a:spLocks noGrp="1"/>
          </p:cNvSpPr>
          <p:nvPr>
            <p:ph type="sldNum" sz="quarter" idx="10"/>
          </p:nvPr>
        </p:nvSpPr>
        <p:spPr/>
        <p:txBody>
          <a:bodyPr/>
          <a:lstStyle/>
          <a:p>
            <a:fld id="{F3009F9D-C8A0-4ADE-978E-602A0B4F64D0}" type="slidenum">
              <a:rPr lang="en-US" smtClean="0"/>
              <a:t>21</a:t>
            </a:fld>
            <a:endParaRPr lang="en-US" dirty="0"/>
          </a:p>
        </p:txBody>
      </p:sp>
    </p:spTree>
    <p:extLst>
      <p:ext uri="{BB962C8B-B14F-4D97-AF65-F5344CB8AC3E}">
        <p14:creationId xmlns:p14="http://schemas.microsoft.com/office/powerpoint/2010/main" val="33998112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600"/>
              </a:spcAft>
            </a:pPr>
            <a:r>
              <a:rPr lang="en-US" sz="1200" b="1" dirty="0">
                <a:effectLst/>
                <a:latin typeface="Calibri" panose="020F0502020204030204" pitchFamily="34" charset="0"/>
                <a:ea typeface="Calibri" panose="020F0502020204030204" pitchFamily="34" charset="0"/>
                <a:cs typeface="DokChampa" panose="020B0604020202020204" pitchFamily="34" charset="-34"/>
              </a:rPr>
              <a:t>Present the fourth question and solicit responses.</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342900" marR="0" lvl="0" indent="-342900">
              <a:spcBef>
                <a:spcPts val="0"/>
              </a:spcBef>
              <a:spcAft>
                <a:spcPts val="500"/>
              </a:spcAft>
              <a:buFont typeface="Symbol" panose="05050102010706020507" pitchFamily="18" charset="2"/>
              <a:buChar char=""/>
            </a:pPr>
            <a:r>
              <a:rPr lang="en-US" sz="1200" b="1" dirty="0">
                <a:effectLst/>
                <a:latin typeface="Calibri" panose="020F0502020204030204" pitchFamily="34" charset="0"/>
                <a:ea typeface="Calibri" panose="020F0502020204030204" pitchFamily="34" charset="0"/>
                <a:cs typeface="DokChampa" panose="020B0604020202020204" pitchFamily="34" charset="-34"/>
              </a:rPr>
              <a:t>Question 4: </a:t>
            </a:r>
            <a:r>
              <a:rPr lang="en-US" sz="1200" dirty="0">
                <a:effectLst/>
                <a:latin typeface="Calibri" panose="020F0502020204030204" pitchFamily="34" charset="0"/>
                <a:ea typeface="Calibri" panose="020F0502020204030204" pitchFamily="34" charset="0"/>
                <a:cs typeface="DokChampa" panose="020B0604020202020204" pitchFamily="34" charset="-34"/>
              </a:rPr>
              <a:t>Your former spouse may convert FSGLI coverage to a commercial life insurance policy.</a:t>
            </a:r>
          </a:p>
          <a:p>
            <a:pPr marL="685800" marR="0" lvl="1" indent="0">
              <a:spcBef>
                <a:spcPts val="0"/>
              </a:spcBef>
              <a:spcAft>
                <a:spcPts val="500"/>
              </a:spcAft>
            </a:pPr>
            <a:r>
              <a:rPr lang="en-US" sz="1200" i="1" dirty="0">
                <a:effectLst/>
                <a:latin typeface="Calibri" panose="020F0502020204030204" pitchFamily="34" charset="0"/>
                <a:ea typeface="Calibri" panose="020F0502020204030204" pitchFamily="34" charset="0"/>
                <a:cs typeface="DokChampa" panose="020B0604020202020204" pitchFamily="34" charset="-34"/>
              </a:rPr>
              <a:t>Correct response: True. According to VA, “</a:t>
            </a:r>
            <a:r>
              <a:rPr lang="en-US" sz="1200" i="1" dirty="0">
                <a:solidFill>
                  <a:srgbClr val="000000"/>
                </a:solidFill>
                <a:effectLst/>
                <a:latin typeface="Calibri" panose="020F0502020204030204" pitchFamily="34" charset="0"/>
                <a:ea typeface="Calibri" panose="020F0502020204030204" pitchFamily="34" charset="0"/>
                <a:cs typeface="DokChampa" panose="020B0604020202020204" pitchFamily="34" charset="-34"/>
              </a:rPr>
              <a:t>The spouse has 120 days of free coverage beginning the date of divorce. During this period, the spouse has the opportunity to convert the FSGLI spouse coverage into a commercial life insurance policy.”</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defTabSz="940460">
              <a:defRPr/>
            </a:pPr>
            <a:endParaRPr lang="en-US" dirty="0"/>
          </a:p>
        </p:txBody>
      </p:sp>
      <p:sp>
        <p:nvSpPr>
          <p:cNvPr id="4" name="Slide Number Placeholder 3"/>
          <p:cNvSpPr>
            <a:spLocks noGrp="1"/>
          </p:cNvSpPr>
          <p:nvPr>
            <p:ph type="sldNum" sz="quarter" idx="10"/>
          </p:nvPr>
        </p:nvSpPr>
        <p:spPr/>
        <p:txBody>
          <a:bodyPr/>
          <a:lstStyle/>
          <a:p>
            <a:fld id="{F3009F9D-C8A0-4ADE-978E-602A0B4F64D0}" type="slidenum">
              <a:rPr lang="en-US" smtClean="0"/>
              <a:t>22</a:t>
            </a:fld>
            <a:endParaRPr lang="en-US" dirty="0"/>
          </a:p>
        </p:txBody>
      </p:sp>
    </p:spTree>
    <p:extLst>
      <p:ext uri="{BB962C8B-B14F-4D97-AF65-F5344CB8AC3E}">
        <p14:creationId xmlns:p14="http://schemas.microsoft.com/office/powerpoint/2010/main" val="33656332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600"/>
              </a:spcAft>
            </a:pPr>
            <a:r>
              <a:rPr lang="en-US" sz="1200" b="1" dirty="0">
                <a:effectLst/>
                <a:latin typeface="Calibri" panose="020F0502020204030204" pitchFamily="34" charset="0"/>
                <a:ea typeface="Calibri" panose="020F0502020204030204" pitchFamily="34" charset="0"/>
                <a:cs typeface="DokChampa" panose="020B0604020202020204" pitchFamily="34" charset="-34"/>
              </a:rPr>
              <a:t>Present the fifth question and solicit responses.</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342900" marR="0" lvl="0" indent="-342900">
              <a:spcBef>
                <a:spcPts val="0"/>
              </a:spcBef>
              <a:spcAft>
                <a:spcPts val="500"/>
              </a:spcAft>
              <a:buFont typeface="Symbol" panose="05050102010706020507" pitchFamily="18" charset="2"/>
              <a:buChar char=""/>
            </a:pPr>
            <a:r>
              <a:rPr lang="en-US" sz="1200" b="1" dirty="0">
                <a:effectLst/>
                <a:latin typeface="Calibri" panose="020F0502020204030204" pitchFamily="34" charset="0"/>
                <a:ea typeface="Calibri" panose="020F0502020204030204" pitchFamily="34" charset="0"/>
                <a:cs typeface="DokChampa" panose="020B0604020202020204" pitchFamily="34" charset="-34"/>
              </a:rPr>
              <a:t>Question 5: </a:t>
            </a:r>
            <a:r>
              <a:rPr lang="en-US" sz="1200" dirty="0">
                <a:effectLst/>
                <a:latin typeface="Calibri" panose="020F0502020204030204" pitchFamily="34" charset="0"/>
                <a:ea typeface="Calibri" panose="020F0502020204030204" pitchFamily="34" charset="0"/>
                <a:cs typeface="DokChampa" panose="020B0604020202020204" pitchFamily="34" charset="-34"/>
              </a:rPr>
              <a:t>Joe divorced his first wife, remarried, and recently passed away. He left everything in his will to his new wife but forgot to change his TSP beneficiary designation.  Who gets his TSP funds?</a:t>
            </a:r>
          </a:p>
          <a:p>
            <a:pPr marL="685800" marR="0" lvl="1" indent="0">
              <a:spcBef>
                <a:spcPts val="0"/>
              </a:spcBef>
              <a:spcAft>
                <a:spcPts val="500"/>
              </a:spcAft>
            </a:pPr>
            <a:r>
              <a:rPr lang="en-US" sz="1200" i="1" dirty="0">
                <a:effectLst/>
                <a:latin typeface="Calibri" panose="020F0502020204030204" pitchFamily="34" charset="0"/>
                <a:ea typeface="Calibri" panose="020F0502020204030204" pitchFamily="34" charset="0"/>
                <a:cs typeface="DokChampa" panose="020B0604020202020204" pitchFamily="34" charset="-34"/>
              </a:rPr>
              <a:t>Correct response: His former wife. According to the TSP “</a:t>
            </a:r>
            <a:r>
              <a:rPr lang="en-US" sz="1200" i="1" dirty="0">
                <a:solidFill>
                  <a:srgbClr val="000000"/>
                </a:solidFill>
                <a:effectLst/>
                <a:latin typeface="Calibri" panose="020F0502020204030204" pitchFamily="34" charset="0"/>
                <a:ea typeface="Calibri" panose="020F0502020204030204" pitchFamily="34" charset="0"/>
                <a:cs typeface="DokChampa" panose="020B0604020202020204" pitchFamily="34" charset="-34"/>
              </a:rPr>
              <a:t>If you designated your spouse as your beneficiary, your account will be paid out to that spouse when you die, even if you are separated or divorced from that spouse or have remarried. The TSP will not honor a will, a property settlement agreement, separation agreement, or court order when distributing your TSP account.”</a:t>
            </a:r>
          </a:p>
          <a:p>
            <a:pPr marL="685800" marR="0" lvl="1" indent="0">
              <a:spcBef>
                <a:spcPts val="0"/>
              </a:spcBef>
              <a:spcAft>
                <a:spcPts val="500"/>
              </a:spcAft>
            </a:pPr>
            <a:endParaRPr lang="en-US" sz="1200" i="1" dirty="0">
              <a:solidFill>
                <a:srgbClr val="000000"/>
              </a:solidFill>
              <a:effectLst/>
              <a:latin typeface="Calibri" panose="020F0502020204030204" pitchFamily="34" charset="0"/>
              <a:ea typeface="Calibri" panose="020F0502020204030204" pitchFamily="34" charset="0"/>
              <a:cs typeface="DokChampa" panose="020B0604020202020204" pitchFamily="34" charset="-34"/>
            </a:endParaRPr>
          </a:p>
          <a:p>
            <a:pPr marL="0" marR="0">
              <a:spcBef>
                <a:spcPts val="0"/>
              </a:spcBef>
              <a:spcAft>
                <a:spcPts val="275"/>
              </a:spcAft>
            </a:pPr>
            <a:r>
              <a:rPr lang="en-US" sz="1200" b="1" dirty="0">
                <a:effectLst/>
                <a:latin typeface="Calibri" panose="020F0502020204030204" pitchFamily="34" charset="0"/>
                <a:ea typeface="Calibri" panose="020F0502020204030204" pitchFamily="34" charset="0"/>
                <a:cs typeface="DokChampa" panose="020B0604020202020204" pitchFamily="34" charset="-34"/>
              </a:rPr>
              <a:t>Transition to the next topic.</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Now let’s summarize what you have learned.</a:t>
            </a:r>
          </a:p>
          <a:p>
            <a:pPr marL="685800" marR="0" lvl="1" indent="0">
              <a:spcBef>
                <a:spcPts val="0"/>
              </a:spcBef>
              <a:spcAft>
                <a:spcPts val="500"/>
              </a:spcAft>
            </a:pP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defTabSz="940460">
              <a:defRPr/>
            </a:pPr>
            <a:endParaRPr lang="en-US" dirty="0"/>
          </a:p>
        </p:txBody>
      </p:sp>
      <p:sp>
        <p:nvSpPr>
          <p:cNvPr id="4" name="Slide Number Placeholder 3"/>
          <p:cNvSpPr>
            <a:spLocks noGrp="1"/>
          </p:cNvSpPr>
          <p:nvPr>
            <p:ph type="sldNum" sz="quarter" idx="10"/>
          </p:nvPr>
        </p:nvSpPr>
        <p:spPr/>
        <p:txBody>
          <a:bodyPr/>
          <a:lstStyle/>
          <a:p>
            <a:fld id="{F3009F9D-C8A0-4ADE-978E-602A0B4F64D0}" type="slidenum">
              <a:rPr lang="en-US" smtClean="0"/>
              <a:t>23</a:t>
            </a:fld>
            <a:endParaRPr lang="en-US" dirty="0"/>
          </a:p>
        </p:txBody>
      </p:sp>
    </p:spTree>
    <p:extLst>
      <p:ext uri="{BB962C8B-B14F-4D97-AF65-F5344CB8AC3E}">
        <p14:creationId xmlns:p14="http://schemas.microsoft.com/office/powerpoint/2010/main" val="12655742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330"/>
              </a:spcAft>
            </a:pPr>
            <a:r>
              <a:rPr lang="en-US" sz="1200" dirty="0">
                <a:effectLst/>
                <a:latin typeface="Calibri" panose="020F0502020204030204" pitchFamily="34" charset="0"/>
                <a:ea typeface="Calibri" panose="020F0502020204030204" pitchFamily="34" charset="0"/>
                <a:cs typeface="DokChampa" panose="020B0604020202020204" pitchFamily="34" charset="-34"/>
              </a:rPr>
              <a:t>Lesson Summary: </a:t>
            </a:r>
            <a:r>
              <a:rPr lang="en-US" sz="1200" b="1" dirty="0">
                <a:effectLst/>
                <a:latin typeface="Calibri" panose="020F0502020204030204" pitchFamily="34" charset="0"/>
                <a:ea typeface="Calibri" panose="020F0502020204030204" pitchFamily="34" charset="0"/>
                <a:cs typeface="DokChampa" panose="020B0604020202020204" pitchFamily="34" charset="-34"/>
              </a:rPr>
              <a:t>3 minutes</a:t>
            </a:r>
            <a:r>
              <a:rPr lang="en-US" sz="1200" dirty="0">
                <a:effectLst/>
                <a:latin typeface="Calibri" panose="020F0502020204030204" pitchFamily="34" charset="0"/>
                <a:ea typeface="Calibri" panose="020F0502020204030204" pitchFamily="34" charset="0"/>
                <a:cs typeface="DokChampa" panose="020B0604020202020204" pitchFamily="34" charset="-34"/>
              </a:rPr>
              <a:t>. </a:t>
            </a:r>
          </a:p>
          <a:p>
            <a:endParaRPr lang="en-US" dirty="0"/>
          </a:p>
          <a:p>
            <a:pPr marL="0" marR="0">
              <a:spcBef>
                <a:spcPts val="0"/>
              </a:spcBef>
              <a:spcAft>
                <a:spcPts val="275"/>
              </a:spcAft>
            </a:pPr>
            <a:r>
              <a:rPr lang="en-US" sz="1200" b="1" dirty="0">
                <a:effectLst/>
                <a:latin typeface="Calibri" panose="020F0502020204030204" pitchFamily="34" charset="0"/>
                <a:ea typeface="Calibri" panose="020F0502020204030204" pitchFamily="34" charset="0"/>
                <a:cs typeface="DokChampa" panose="020B0604020202020204" pitchFamily="34" charset="-34"/>
              </a:rPr>
              <a:t>Summarize key learning point. </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Now that you have completed this lesson, you should be able to:</a:t>
            </a:r>
          </a:p>
          <a:p>
            <a:pPr marL="800100" marR="0" lvl="1"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Determine how divorce impacts your overall financial situation</a:t>
            </a:r>
          </a:p>
          <a:p>
            <a:endParaRPr lang="en-US" dirty="0"/>
          </a:p>
          <a:p>
            <a:pPr marL="0" marR="0">
              <a:spcBef>
                <a:spcPts val="0"/>
              </a:spcBef>
              <a:spcAft>
                <a:spcPts val="330"/>
              </a:spcAft>
            </a:pPr>
            <a:r>
              <a:rPr lang="en-US" sz="1200" b="1" dirty="0">
                <a:effectLst/>
                <a:latin typeface="Calibri" panose="020F0502020204030204" pitchFamily="34" charset="0"/>
                <a:ea typeface="Calibri" panose="020F0502020204030204" pitchFamily="34" charset="0"/>
                <a:cs typeface="DokChampa" panose="020B0604020202020204" pitchFamily="34" charset="-34"/>
              </a:rPr>
              <a:t>Ask:</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Are there any questions or comments about </a:t>
            </a:r>
            <a:r>
              <a:rPr lang="en-US" sz="1200" i="1" dirty="0">
                <a:effectLst/>
                <a:latin typeface="Calibri" panose="020F0502020204030204" pitchFamily="34" charset="0"/>
                <a:ea typeface="Calibri" panose="020F0502020204030204" pitchFamily="34" charset="0"/>
                <a:cs typeface="DokChampa" panose="020B0604020202020204" pitchFamily="34" charset="-34"/>
              </a:rPr>
              <a:t>Divorce?</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endParaRPr lang="en-US" dirty="0"/>
          </a:p>
          <a:p>
            <a:pPr marL="0" marR="0">
              <a:spcBef>
                <a:spcPts val="0"/>
              </a:spcBef>
              <a:spcAft>
                <a:spcPts val="600"/>
              </a:spcAft>
            </a:pPr>
            <a:r>
              <a:rPr lang="en-US" sz="1200" b="1" dirty="0">
                <a:effectLst/>
                <a:latin typeface="Calibri" panose="020F0502020204030204" pitchFamily="34" charset="0"/>
                <a:ea typeface="Calibri" panose="020F0502020204030204" pitchFamily="34" charset="0"/>
                <a:cs typeface="DokChampa" panose="020B0604020202020204" pitchFamily="34" charset="-34"/>
              </a:rPr>
              <a:t>Distribute the resources handout.</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This </a:t>
            </a:r>
            <a:r>
              <a:rPr lang="en-US" sz="1200" i="1" dirty="0">
                <a:effectLst/>
                <a:latin typeface="Calibri" panose="020F0502020204030204" pitchFamily="34" charset="0"/>
                <a:ea typeface="Calibri" panose="020F0502020204030204" pitchFamily="34" charset="0"/>
                <a:cs typeface="DokChampa" panose="020B0604020202020204" pitchFamily="34" charset="-34"/>
              </a:rPr>
              <a:t>Handout: Online Resources</a:t>
            </a:r>
            <a:r>
              <a:rPr lang="en-US" sz="1200" dirty="0">
                <a:effectLst/>
                <a:latin typeface="Calibri" panose="020F0502020204030204" pitchFamily="34" charset="0"/>
                <a:ea typeface="Calibri" panose="020F0502020204030204" pitchFamily="34" charset="0"/>
                <a:cs typeface="DokChampa" panose="020B0604020202020204" pitchFamily="34" charset="-34"/>
              </a:rPr>
              <a:t> identifies where to get additional information.</a:t>
            </a:r>
          </a:p>
          <a:p>
            <a:endParaRPr lang="en-US" dirty="0"/>
          </a:p>
        </p:txBody>
      </p:sp>
      <p:sp>
        <p:nvSpPr>
          <p:cNvPr id="4" name="Slide Number Placeholder 3"/>
          <p:cNvSpPr>
            <a:spLocks noGrp="1"/>
          </p:cNvSpPr>
          <p:nvPr>
            <p:ph type="sldNum" sz="quarter" idx="10"/>
          </p:nvPr>
        </p:nvSpPr>
        <p:spPr/>
        <p:txBody>
          <a:bodyPr/>
          <a:lstStyle/>
          <a:p>
            <a:fld id="{F3009F9D-C8A0-4ADE-978E-602A0B4F64D0}" type="slidenum">
              <a:rPr lang="en-US" smtClean="0"/>
              <a:t>24</a:t>
            </a:fld>
            <a:endParaRPr lang="en-US" dirty="0"/>
          </a:p>
        </p:txBody>
      </p:sp>
    </p:spTree>
    <p:extLst>
      <p:ext uri="{BB962C8B-B14F-4D97-AF65-F5344CB8AC3E}">
        <p14:creationId xmlns:p14="http://schemas.microsoft.com/office/powerpoint/2010/main" val="60955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275"/>
              </a:spcAft>
            </a:pPr>
            <a:r>
              <a:rPr lang="en-US" sz="1200" b="1" dirty="0">
                <a:effectLst/>
                <a:latin typeface="Calibri" panose="020F0502020204030204" pitchFamily="34" charset="0"/>
                <a:ea typeface="Calibri" panose="020F0502020204030204" pitchFamily="34" charset="0"/>
                <a:cs typeface="DokChampa" panose="020B0604020202020204" pitchFamily="34" charset="-34"/>
              </a:rPr>
              <a:t>Provide the learning objective. </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After completing this lesson, you should be able to:</a:t>
            </a:r>
          </a:p>
          <a:p>
            <a:pPr marL="800100" marR="0" lvl="1"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Determine how divorce impacts your overall financial situation</a:t>
            </a:r>
          </a:p>
          <a:p>
            <a:pPr marL="800100" marR="0" lvl="1" indent="-342900">
              <a:spcBef>
                <a:spcPts val="0"/>
              </a:spcBef>
              <a:spcAft>
                <a:spcPts val="500"/>
              </a:spcAft>
              <a:buFont typeface="Symbol" panose="05050102010706020507" pitchFamily="18" charset="2"/>
              <a:buChar char=""/>
            </a:pP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0" marR="0">
              <a:spcBef>
                <a:spcPts val="0"/>
              </a:spcBef>
              <a:spcAft>
                <a:spcPts val="275"/>
              </a:spcAft>
            </a:pPr>
            <a:r>
              <a:rPr lang="en-US" sz="1200" b="1" dirty="0">
                <a:effectLst/>
                <a:latin typeface="Calibri" panose="020F0502020204030204" pitchFamily="34" charset="0"/>
                <a:ea typeface="Calibri" panose="020F0502020204030204" pitchFamily="34" charset="0"/>
                <a:cs typeface="DokChampa" panose="020B0604020202020204" pitchFamily="34" charset="-34"/>
              </a:rPr>
              <a:t>Transition to the first topic. </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We will begin this lesson by discussing the importance of assessing your current financial situation.</a:t>
            </a:r>
          </a:p>
          <a:p>
            <a:pPr marL="800100" marR="0" lvl="1" indent="-342900">
              <a:spcBef>
                <a:spcPts val="0"/>
              </a:spcBef>
              <a:spcAft>
                <a:spcPts val="500"/>
              </a:spcAft>
              <a:buFont typeface="Symbol" panose="05050102010706020507" pitchFamily="18" charset="2"/>
              <a:buChar char=""/>
            </a:pP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endParaRPr lang="en-US" dirty="0"/>
          </a:p>
        </p:txBody>
      </p:sp>
      <p:sp>
        <p:nvSpPr>
          <p:cNvPr id="4" name="Slide Number Placeholder 3"/>
          <p:cNvSpPr>
            <a:spLocks noGrp="1"/>
          </p:cNvSpPr>
          <p:nvPr>
            <p:ph type="sldNum" sz="quarter" idx="10"/>
          </p:nvPr>
        </p:nvSpPr>
        <p:spPr/>
        <p:txBody>
          <a:bodyPr/>
          <a:lstStyle/>
          <a:p>
            <a:fld id="{F3009F9D-C8A0-4ADE-978E-602A0B4F64D0}" type="slidenum">
              <a:rPr lang="en-US" smtClean="0"/>
              <a:t>3</a:t>
            </a:fld>
            <a:endParaRPr lang="en-US" dirty="0"/>
          </a:p>
        </p:txBody>
      </p:sp>
    </p:spTree>
    <p:extLst>
      <p:ext uri="{BB962C8B-B14F-4D97-AF65-F5344CB8AC3E}">
        <p14:creationId xmlns:p14="http://schemas.microsoft.com/office/powerpoint/2010/main" val="1089477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330"/>
              </a:spcAft>
            </a:pPr>
            <a:r>
              <a:rPr lang="en-US" sz="1200" dirty="0">
                <a:effectLst/>
                <a:latin typeface="Calibri" panose="020F0502020204030204" pitchFamily="34" charset="0"/>
                <a:ea typeface="Calibri" panose="020F0502020204030204" pitchFamily="34" charset="0"/>
                <a:cs typeface="DokChampa" panose="020B0604020202020204" pitchFamily="34" charset="-34"/>
              </a:rPr>
              <a:t>Determining Your Current Financial Status: </a:t>
            </a:r>
            <a:r>
              <a:rPr lang="en-US" sz="1200" b="1" dirty="0">
                <a:effectLst/>
                <a:latin typeface="Calibri" panose="020F0502020204030204" pitchFamily="34" charset="0"/>
                <a:ea typeface="Calibri" panose="020F0502020204030204" pitchFamily="34" charset="0"/>
                <a:cs typeface="DokChampa" panose="020B0604020202020204" pitchFamily="34" charset="-34"/>
              </a:rPr>
              <a:t>10 minutes. </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endParaRPr lang="en-US" dirty="0"/>
          </a:p>
          <a:p>
            <a:pPr marL="0" marR="0">
              <a:spcBef>
                <a:spcPts val="0"/>
              </a:spcBef>
              <a:spcAft>
                <a:spcPts val="275"/>
              </a:spcAft>
            </a:pPr>
            <a:r>
              <a:rPr lang="en-US" sz="1200" b="1" dirty="0">
                <a:effectLst/>
                <a:latin typeface="Calibri" panose="020F0502020204030204" pitchFamily="34" charset="0"/>
                <a:ea typeface="Calibri" panose="020F0502020204030204" pitchFamily="34" charset="0"/>
                <a:cs typeface="DokChampa" panose="020B0604020202020204" pitchFamily="34" charset="-34"/>
              </a:rPr>
              <a:t>Explain the importance of examining your finances when you start the divorce process.</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The decision to get divorced is a stressful one. It also involves an honest look at your financial status. </a:t>
            </a:r>
          </a:p>
          <a:p>
            <a:endParaRPr lang="en-US" dirty="0"/>
          </a:p>
          <a:p>
            <a:pPr marL="0" marR="0">
              <a:spcBef>
                <a:spcPts val="0"/>
              </a:spcBef>
              <a:spcAft>
                <a:spcPts val="330"/>
              </a:spcAft>
            </a:pPr>
            <a:r>
              <a:rPr lang="en-US" sz="1200" b="1" dirty="0">
                <a:effectLst/>
                <a:latin typeface="Calibri" panose="020F0502020204030204" pitchFamily="34" charset="0"/>
                <a:ea typeface="Calibri" panose="020F0502020204030204" pitchFamily="34" charset="0"/>
                <a:cs typeface="DokChampa" panose="020B0604020202020204" pitchFamily="34" charset="-34"/>
              </a:rPr>
              <a:t>Ask:</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Why is it important to assess your current financial status when divorcing?</a:t>
            </a:r>
          </a:p>
          <a:p>
            <a:pPr marL="685800" marR="0" lvl="1" indent="0">
              <a:spcBef>
                <a:spcPts val="0"/>
              </a:spcBef>
              <a:spcAft>
                <a:spcPts val="500"/>
              </a:spcAft>
            </a:pPr>
            <a:r>
              <a:rPr lang="en-US" sz="1200" i="1" dirty="0">
                <a:effectLst/>
                <a:latin typeface="Calibri" panose="020F0502020204030204" pitchFamily="34" charset="0"/>
                <a:ea typeface="Calibri" panose="020F0502020204030204" pitchFamily="34" charset="0"/>
                <a:cs typeface="DokChampa" panose="020B0604020202020204" pitchFamily="34" charset="-34"/>
              </a:rPr>
              <a:t>Once a couple has a full grasp of their current financial situation, decisions can be made to help ease the stress of divorce.</a:t>
            </a:r>
          </a:p>
          <a:p>
            <a:pPr marL="685800" marR="0" lvl="1" indent="0">
              <a:spcBef>
                <a:spcPts val="0"/>
              </a:spcBef>
              <a:spcAft>
                <a:spcPts val="500"/>
              </a:spcAft>
            </a:pPr>
            <a:endParaRPr lang="en-US" sz="1200" i="1" dirty="0">
              <a:effectLst/>
              <a:latin typeface="Calibri" panose="020F0502020204030204" pitchFamily="34" charset="0"/>
              <a:ea typeface="Calibri" panose="020F0502020204030204" pitchFamily="34" charset="0"/>
              <a:cs typeface="DokChampa" panose="020B0604020202020204" pitchFamily="34" charset="-34"/>
            </a:endParaRPr>
          </a:p>
          <a:p>
            <a:pPr marL="0" marR="0" indent="0">
              <a:spcBef>
                <a:spcPts val="0"/>
              </a:spcBef>
              <a:spcAft>
                <a:spcPts val="500"/>
              </a:spcAft>
            </a:pPr>
            <a:r>
              <a:rPr lang="en-US" sz="1200" b="1" dirty="0">
                <a:effectLst/>
                <a:latin typeface="Calibri" panose="020F0502020204030204" pitchFamily="34" charset="0"/>
                <a:ea typeface="Calibri" panose="020F0502020204030204" pitchFamily="34" charset="0"/>
                <a:cs typeface="DokChampa" panose="020B0604020202020204" pitchFamily="34" charset="-34"/>
              </a:rPr>
              <a:t>Discuss the importance of understanding your cash flow.</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One of the first steps is to identify your cash flow each month.</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Make note of all current income sources, such as military pay, the spouse's pay, rental property income, etc.</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Use Leave and Earnings Statements (LES) to help determine gross monthly pay, including basic pay, Basic Allowance for Housing (BAH), Basic Allowance for Subsistence (BAS), cost-of-living allowance (COLA), and any additional allowances such as jump pay, family separation allowance, hostile fire pay, hazardous duty pay, or hardship duty location pay. </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Please note that while it is valuable to understand the total amount of all the pay and allowances listed above, when determining income for spousal support, COLA, jump pay, family separation allowance, hostile fire pay, hazardous duty pay or hardship duty location pay change regularly and are dependent on many changing factors such as the Marine’s unit, and deployment status.</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Be sure to compile a list of monthly bills, noting any monthly liabilities such as outstanding loans payments, credit card debt, and expenses related to any children (shared or otherwise).</a:t>
            </a:r>
          </a:p>
          <a:p>
            <a:pPr marL="685800" marR="0" lvl="1" indent="0">
              <a:spcBef>
                <a:spcPts val="0"/>
              </a:spcBef>
              <a:spcAft>
                <a:spcPts val="500"/>
              </a:spcAft>
            </a:pPr>
            <a:endParaRPr lang="en-US" sz="1200" i="1" dirty="0">
              <a:effectLst/>
              <a:latin typeface="Calibri" panose="020F0502020204030204" pitchFamily="34" charset="0"/>
              <a:ea typeface="Calibri" panose="020F0502020204030204" pitchFamily="34" charset="0"/>
              <a:cs typeface="DokChampa" panose="020B0604020202020204" pitchFamily="34" charset="-34"/>
            </a:endParaRPr>
          </a:p>
          <a:p>
            <a:pPr marL="685800" marR="0" lvl="1" indent="0">
              <a:spcBef>
                <a:spcPts val="0"/>
              </a:spcBef>
              <a:spcAft>
                <a:spcPts val="500"/>
              </a:spcAft>
            </a:pP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endParaRPr lang="en-US" dirty="0"/>
          </a:p>
        </p:txBody>
      </p:sp>
      <p:sp>
        <p:nvSpPr>
          <p:cNvPr id="4" name="Slide Number Placeholder 3"/>
          <p:cNvSpPr>
            <a:spLocks noGrp="1"/>
          </p:cNvSpPr>
          <p:nvPr>
            <p:ph type="sldNum" sz="quarter" idx="5"/>
          </p:nvPr>
        </p:nvSpPr>
        <p:spPr/>
        <p:txBody>
          <a:bodyPr/>
          <a:lstStyle/>
          <a:p>
            <a:fld id="{F3009F9D-C8A0-4ADE-978E-602A0B4F64D0}" type="slidenum">
              <a:rPr lang="en-US" smtClean="0"/>
              <a:t>4</a:t>
            </a:fld>
            <a:endParaRPr lang="en-US" dirty="0"/>
          </a:p>
        </p:txBody>
      </p:sp>
    </p:spTree>
    <p:extLst>
      <p:ext uri="{BB962C8B-B14F-4D97-AF65-F5344CB8AC3E}">
        <p14:creationId xmlns:p14="http://schemas.microsoft.com/office/powerpoint/2010/main" val="3222589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330"/>
              </a:spcAft>
            </a:pPr>
            <a:r>
              <a:rPr lang="en-US" sz="1200" b="1" dirty="0">
                <a:effectLst/>
                <a:latin typeface="Calibri" panose="020F0502020204030204" pitchFamily="34" charset="0"/>
                <a:ea typeface="Calibri" panose="020F0502020204030204" pitchFamily="34" charset="0"/>
                <a:cs typeface="DokChampa" panose="020B0604020202020204" pitchFamily="34" charset="-34"/>
              </a:rPr>
              <a:t>Discuss the importance of looking at all assets.</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Identify all shared and individual assets</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Assets include:</a:t>
            </a:r>
          </a:p>
          <a:p>
            <a:pPr marL="800100" marR="0" lvl="1"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Checking and savings accounts</a:t>
            </a:r>
          </a:p>
          <a:p>
            <a:pPr marL="800100" marR="0" lvl="1"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Retirement accounts (military, TSP, and private sector)</a:t>
            </a:r>
          </a:p>
          <a:p>
            <a:pPr marL="800100" marR="0" lvl="1"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Investments</a:t>
            </a:r>
          </a:p>
          <a:p>
            <a:pPr marL="800100" marR="0" lvl="1"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Life insurance</a:t>
            </a:r>
          </a:p>
          <a:p>
            <a:pPr marL="800100" marR="0" lvl="1"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Tangible assets, such as cars or homes</a:t>
            </a:r>
          </a:p>
          <a:p>
            <a:endParaRPr lang="en-US" dirty="0"/>
          </a:p>
        </p:txBody>
      </p:sp>
      <p:sp>
        <p:nvSpPr>
          <p:cNvPr id="4" name="Slide Number Placeholder 3"/>
          <p:cNvSpPr>
            <a:spLocks noGrp="1"/>
          </p:cNvSpPr>
          <p:nvPr>
            <p:ph type="sldNum" sz="quarter" idx="5"/>
          </p:nvPr>
        </p:nvSpPr>
        <p:spPr/>
        <p:txBody>
          <a:bodyPr/>
          <a:lstStyle/>
          <a:p>
            <a:fld id="{F3009F9D-C8A0-4ADE-978E-602A0B4F64D0}" type="slidenum">
              <a:rPr lang="en-US" smtClean="0"/>
              <a:t>5</a:t>
            </a:fld>
            <a:endParaRPr lang="en-US" dirty="0"/>
          </a:p>
        </p:txBody>
      </p:sp>
    </p:spTree>
    <p:extLst>
      <p:ext uri="{BB962C8B-B14F-4D97-AF65-F5344CB8AC3E}">
        <p14:creationId xmlns:p14="http://schemas.microsoft.com/office/powerpoint/2010/main" val="1171397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330"/>
              </a:spcAft>
            </a:pPr>
            <a:r>
              <a:rPr lang="en-US" sz="1200" b="1" dirty="0">
                <a:effectLst/>
                <a:latin typeface="Calibri" panose="020F0502020204030204" pitchFamily="34" charset="0"/>
                <a:ea typeface="Calibri" panose="020F0502020204030204" pitchFamily="34" charset="0"/>
                <a:cs typeface="DokChampa" panose="020B0604020202020204" pitchFamily="34" charset="-34"/>
              </a:rPr>
              <a:t>Distinguish between individual and shared assets.</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It is important to distinguish between shared and individual assets.</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Certain assets, such as non-marital assets, may not be divided in a divorce. A non-marital asset is generally thought of as an asset belonging to one specific spouse (not both). These can include property, savings accounts, inheritance, and gifts.</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In the case of divorce, all marital assets or any asset acquired that incurs debt during the marriage are considered debts of both spouses. </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However, the specific definition of marital and non-marital assets typically is defined by the law of each state and can be specific to each couple’s situation. </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This issue can become highly complex and confusing. If that is the case, or you have any questions about the division of assets, you should consult a legal advisor.</a:t>
            </a:r>
          </a:p>
          <a:p>
            <a:endParaRPr lang="en-US" dirty="0"/>
          </a:p>
        </p:txBody>
      </p:sp>
      <p:sp>
        <p:nvSpPr>
          <p:cNvPr id="4" name="Slide Number Placeholder 3"/>
          <p:cNvSpPr>
            <a:spLocks noGrp="1"/>
          </p:cNvSpPr>
          <p:nvPr>
            <p:ph type="sldNum" sz="quarter" idx="10"/>
          </p:nvPr>
        </p:nvSpPr>
        <p:spPr/>
        <p:txBody>
          <a:bodyPr/>
          <a:lstStyle/>
          <a:p>
            <a:fld id="{F3009F9D-C8A0-4ADE-978E-602A0B4F64D0}" type="slidenum">
              <a:rPr lang="en-US" smtClean="0"/>
              <a:t>6</a:t>
            </a:fld>
            <a:endParaRPr lang="en-US" dirty="0"/>
          </a:p>
        </p:txBody>
      </p:sp>
    </p:spTree>
    <p:extLst>
      <p:ext uri="{BB962C8B-B14F-4D97-AF65-F5344CB8AC3E}">
        <p14:creationId xmlns:p14="http://schemas.microsoft.com/office/powerpoint/2010/main" val="4028270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330"/>
              </a:spcAft>
            </a:pPr>
            <a:r>
              <a:rPr lang="en-US" sz="1200" b="1" dirty="0">
                <a:effectLst/>
                <a:latin typeface="Calibri" panose="020F0502020204030204" pitchFamily="34" charset="0"/>
                <a:ea typeface="Calibri" panose="020F0502020204030204" pitchFamily="34" charset="0"/>
                <a:cs typeface="DokChampa" panose="020B0604020202020204" pitchFamily="34" charset="-34"/>
              </a:rPr>
              <a:t>Explain they should next determine their liabilities.</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Many couples only think about dividing their assets when going through a divorce. Equally important is considering personal and joint liabilities such as:</a:t>
            </a:r>
          </a:p>
          <a:p>
            <a:pPr marL="800100" marR="0" lvl="1"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Mortgage</a:t>
            </a:r>
          </a:p>
          <a:p>
            <a:pPr marL="800100" marR="0" lvl="1"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Car and other loans</a:t>
            </a:r>
          </a:p>
          <a:p>
            <a:pPr marL="800100" marR="0" lvl="1"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Credit card debt</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Both spouses typically are responsible for outstanding liabilities, which can affect how the assets are divided.</a:t>
            </a:r>
          </a:p>
          <a:p>
            <a:endParaRPr lang="en-US" dirty="0"/>
          </a:p>
          <a:p>
            <a:pPr marL="0" marR="0">
              <a:spcBef>
                <a:spcPts val="0"/>
              </a:spcBef>
              <a:spcAft>
                <a:spcPts val="330"/>
              </a:spcAft>
            </a:pPr>
            <a:r>
              <a:rPr lang="en-US" sz="1200" b="1" dirty="0">
                <a:effectLst/>
                <a:latin typeface="Calibri" panose="020F0502020204030204" pitchFamily="34" charset="0"/>
                <a:ea typeface="Calibri" panose="020F0502020204030204" pitchFamily="34" charset="0"/>
                <a:cs typeface="DokChampa" panose="020B0604020202020204" pitchFamily="34" charset="-34"/>
              </a:rPr>
              <a:t>Ask: </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Why should you get a copy of your credit report when planning your divorce?</a:t>
            </a:r>
          </a:p>
          <a:p>
            <a:pPr marL="228600" marR="0" indent="0">
              <a:spcBef>
                <a:spcPts val="0"/>
              </a:spcBef>
              <a:spcAft>
                <a:spcPts val="500"/>
              </a:spcAft>
            </a:pPr>
            <a:r>
              <a:rPr lang="en-US" sz="1200" i="1" dirty="0">
                <a:effectLst/>
                <a:latin typeface="Calibri" panose="020F0502020204030204" pitchFamily="34" charset="0"/>
                <a:ea typeface="Calibri" panose="020F0502020204030204" pitchFamily="34" charset="0"/>
                <a:cs typeface="DokChampa" panose="020B0604020202020204" pitchFamily="34" charset="-34"/>
              </a:rPr>
              <a:t>To ensure your spouse’s debts are not on your report.</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lvl="1"/>
            <a:endParaRPr lang="en-US" dirty="0"/>
          </a:p>
        </p:txBody>
      </p:sp>
      <p:sp>
        <p:nvSpPr>
          <p:cNvPr id="4" name="Slide Number Placeholder 3"/>
          <p:cNvSpPr>
            <a:spLocks noGrp="1"/>
          </p:cNvSpPr>
          <p:nvPr>
            <p:ph type="sldNum" sz="quarter" idx="5"/>
          </p:nvPr>
        </p:nvSpPr>
        <p:spPr/>
        <p:txBody>
          <a:bodyPr/>
          <a:lstStyle/>
          <a:p>
            <a:fld id="{F3009F9D-C8A0-4ADE-978E-602A0B4F64D0}" type="slidenum">
              <a:rPr lang="en-US" smtClean="0"/>
              <a:t>7</a:t>
            </a:fld>
            <a:endParaRPr lang="en-US" dirty="0"/>
          </a:p>
        </p:txBody>
      </p:sp>
    </p:spTree>
    <p:extLst>
      <p:ext uri="{BB962C8B-B14F-4D97-AF65-F5344CB8AC3E}">
        <p14:creationId xmlns:p14="http://schemas.microsoft.com/office/powerpoint/2010/main" val="657216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330"/>
              </a:spcAft>
            </a:pPr>
            <a:r>
              <a:rPr lang="en-US" sz="1200" b="1" dirty="0">
                <a:effectLst/>
                <a:latin typeface="Calibri" panose="020F0502020204030204" pitchFamily="34" charset="0"/>
                <a:ea typeface="Calibri" panose="020F0502020204030204" pitchFamily="34" charset="0"/>
                <a:cs typeface="DokChampa" panose="020B0604020202020204" pitchFamily="34" charset="-34"/>
              </a:rPr>
              <a:t>Discuss the importance of requesting a copy of their credit report when planning a divorce.</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Scrutinize your credit report to ensure that it is accurate.</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You may need to address any debt as part of your divorce decree. </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In certain situations, after the divorce you may find you have to provide justification regarding certain items (debts or red flags) on your credit report (e.g., when applying for a loan to buy a home).</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If you see any errors, call the credit reporting agencies and begin the process to have the errors corrected. </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Knowing your credit history may help you in the event of questions concerning an ex-spouse’s business liabilities and existing debts. If you find yourself on your own, a good credit history will boost your ability to borrow money. </a:t>
            </a:r>
          </a:p>
          <a:p>
            <a:endParaRPr lang="en-US" dirty="0"/>
          </a:p>
          <a:p>
            <a:pPr marL="228600" marR="0" indent="-228600">
              <a:spcBef>
                <a:spcPts val="0"/>
              </a:spcBef>
              <a:spcAft>
                <a:spcPts val="275"/>
              </a:spcAft>
            </a:pPr>
            <a:r>
              <a:rPr lang="en-US" sz="1200" b="1" dirty="0">
                <a:effectLst/>
                <a:latin typeface="Calibri" panose="020F0502020204030204" pitchFamily="34" charset="0"/>
                <a:ea typeface="Calibri" panose="020F0502020204030204" pitchFamily="34" charset="0"/>
                <a:cs typeface="DokChampa" panose="020B0604020202020204" pitchFamily="34" charset="-34"/>
              </a:rPr>
              <a:t>Transition to the next topic.</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Now let’s look at the impact divorce can have on your finances.</a:t>
            </a:r>
          </a:p>
          <a:p>
            <a:endParaRPr lang="en-US" dirty="0"/>
          </a:p>
        </p:txBody>
      </p:sp>
      <p:sp>
        <p:nvSpPr>
          <p:cNvPr id="4" name="Slide Number Placeholder 3"/>
          <p:cNvSpPr>
            <a:spLocks noGrp="1"/>
          </p:cNvSpPr>
          <p:nvPr>
            <p:ph type="sldNum" sz="quarter" idx="5"/>
          </p:nvPr>
        </p:nvSpPr>
        <p:spPr/>
        <p:txBody>
          <a:bodyPr/>
          <a:lstStyle/>
          <a:p>
            <a:fld id="{F3009F9D-C8A0-4ADE-978E-602A0B4F64D0}" type="slidenum">
              <a:rPr lang="en-US" smtClean="0"/>
              <a:t>8</a:t>
            </a:fld>
            <a:endParaRPr lang="en-US" dirty="0"/>
          </a:p>
        </p:txBody>
      </p:sp>
    </p:spTree>
    <p:extLst>
      <p:ext uri="{BB962C8B-B14F-4D97-AF65-F5344CB8AC3E}">
        <p14:creationId xmlns:p14="http://schemas.microsoft.com/office/powerpoint/2010/main" val="3047567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330"/>
              </a:spcAft>
            </a:pPr>
            <a:r>
              <a:rPr lang="en-US" sz="1200" dirty="0">
                <a:effectLst/>
                <a:latin typeface="Calibri" panose="020F0502020204030204" pitchFamily="34" charset="0"/>
                <a:ea typeface="Calibri" panose="020F0502020204030204" pitchFamily="34" charset="0"/>
                <a:cs typeface="DokChampa" panose="020B0604020202020204" pitchFamily="34" charset="-34"/>
              </a:rPr>
              <a:t>Financial Impact of Divorce: </a:t>
            </a:r>
            <a:r>
              <a:rPr lang="en-US" sz="1200" b="1" dirty="0">
                <a:effectLst/>
                <a:latin typeface="Calibri" panose="020F0502020204030204" pitchFamily="34" charset="0"/>
                <a:ea typeface="Calibri" panose="020F0502020204030204" pitchFamily="34" charset="0"/>
                <a:cs typeface="DokChampa" panose="020B0604020202020204" pitchFamily="34" charset="-34"/>
              </a:rPr>
              <a:t>15 minutes. </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endParaRPr lang="en-US" dirty="0"/>
          </a:p>
          <a:p>
            <a:pPr marL="0" marR="0">
              <a:spcBef>
                <a:spcPts val="0"/>
              </a:spcBef>
              <a:spcAft>
                <a:spcPts val="330"/>
              </a:spcAft>
            </a:pPr>
            <a:r>
              <a:rPr lang="en-US" sz="1200" b="1" dirty="0">
                <a:effectLst/>
                <a:latin typeface="Calibri" panose="020F0502020204030204" pitchFamily="34" charset="0"/>
                <a:ea typeface="Calibri" panose="020F0502020204030204" pitchFamily="34" charset="0"/>
                <a:cs typeface="DokChampa" panose="020B0604020202020204" pitchFamily="34" charset="-34"/>
              </a:rPr>
              <a:t>Examine how divorce can impact retirement assets.</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Military Retirement Pay</a:t>
            </a:r>
          </a:p>
          <a:p>
            <a:pPr marL="800100" marR="0" lvl="1"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A federal law, the Uniformed Services Former Spouse Protection Act (USFSPA) 10 USC 1408 gives the states the authority to make rules concerning if, when, and how much of the disposable military retired pay should be awarded to the former spouse of the Service member. </a:t>
            </a:r>
          </a:p>
          <a:p>
            <a:pPr marL="800100" marR="0" lvl="1"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Every state has given their divorce judges authority to divide military pensions and has set out rules for doing so.</a:t>
            </a:r>
          </a:p>
          <a:p>
            <a:pPr marL="800100" marR="0" lvl="1"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There is no minimum number of years a couple must be married before the court can divide the military member's pay. </a:t>
            </a:r>
          </a:p>
          <a:p>
            <a:pPr marL="800100" marR="0" lvl="1"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However, for the non-military spouse to receive direct payments from the Defense Finance and Accounting Service (DFAS), the couple must have been married for at least 10 years, during which the military member must have served at least 10 years.</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Thrift Savings Plan (TSP)</a:t>
            </a:r>
          </a:p>
          <a:p>
            <a:pPr marL="800100" marR="0" lvl="1"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As part of the divorce, you may be required to divide your TSP account. It may award to your current or former spouse, or to your dependents, a specified dollar amount - or a portion of your account - as of a specific past or current date.</a:t>
            </a:r>
          </a:p>
          <a:p>
            <a:pPr marL="800100" marR="0" lvl="1"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It will require the TSP to freeze your account, preventing you from taking any loans or withdrawals until the award is paid out or the order is otherwise resolved. </a:t>
            </a:r>
          </a:p>
          <a:p>
            <a:pPr marL="800100" marR="0" lvl="1"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The best place to learn more is from the TSP website at: </a:t>
            </a:r>
            <a:r>
              <a:rPr lang="en-US" sz="1200" u="sng" dirty="0">
                <a:solidFill>
                  <a:srgbClr val="0000FF"/>
                </a:solidFill>
                <a:effectLst/>
                <a:latin typeface="Calibri" panose="020F0502020204030204" pitchFamily="34" charset="0"/>
                <a:ea typeface="Calibri" panose="020F0502020204030204" pitchFamily="34" charset="0"/>
                <a:cs typeface="DokChampa" panose="020B0604020202020204" pitchFamily="34" charset="-34"/>
                <a:hlinkClick r:id="rId3">
                  <a:extLst>
                    <a:ext uri="{A12FA001-AC4F-418D-AE19-62706E023703}">
                      <ahyp:hlinkClr xmlns:ahyp="http://schemas.microsoft.com/office/drawing/2018/hyperlinkcolor" xmlns="" val="tx"/>
                    </a:ext>
                  </a:extLst>
                </a:hlinkClick>
              </a:rPr>
              <a:t>https://www.tsp.gov/LifeEvents/personal/spouse/separation.html</a:t>
            </a:r>
            <a:r>
              <a:rPr lang="en-US" sz="1200" dirty="0">
                <a:effectLst/>
                <a:latin typeface="Calibri" panose="020F0502020204030204" pitchFamily="34" charset="0"/>
                <a:ea typeface="Calibri" panose="020F0502020204030204" pitchFamily="34" charset="0"/>
                <a:cs typeface="DokChampa" panose="020B0604020202020204" pitchFamily="34" charset="-34"/>
              </a:rPr>
              <a:t>.</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Other Retirement Plans</a:t>
            </a:r>
          </a:p>
          <a:p>
            <a:pPr marL="800100" marR="0" lvl="1"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You may be required to share assets in retirement plans.</a:t>
            </a:r>
          </a:p>
          <a:p>
            <a:pPr marL="800100" marR="0" lvl="1"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There are different rules for 401(k)s and IRAs. </a:t>
            </a:r>
          </a:p>
          <a:p>
            <a:pPr marL="800100" marR="0" lvl="1"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It is important to understand these rules to ensure proper transfer and tax payments.</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Social Security</a:t>
            </a:r>
          </a:p>
          <a:p>
            <a:pPr marL="800100" marR="0" lvl="1"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Some Marines are eligible to receive both military retirement pay and social security.</a:t>
            </a:r>
          </a:p>
          <a:p>
            <a:pPr marL="800100" marR="0" lvl="1"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If your marriage lasted 10 years or longer, your spouse can receive benefits on your record (even if you have remarried).</a:t>
            </a:r>
          </a:p>
          <a:p>
            <a:pPr marL="800100" marR="0" lvl="1"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If your spouse remarried, he/she generally cannot collect benefits on your record unless their later marriage ends.</a:t>
            </a:r>
          </a:p>
          <a:p>
            <a:pPr marL="800100" marR="0" lvl="1"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You should contact the Social Security Administration for more details.</a:t>
            </a:r>
          </a:p>
          <a:p>
            <a:endParaRPr lang="en-US" dirty="0"/>
          </a:p>
        </p:txBody>
      </p:sp>
      <p:sp>
        <p:nvSpPr>
          <p:cNvPr id="4" name="Slide Number Placeholder 3"/>
          <p:cNvSpPr>
            <a:spLocks noGrp="1"/>
          </p:cNvSpPr>
          <p:nvPr>
            <p:ph type="sldNum" sz="quarter" idx="5"/>
          </p:nvPr>
        </p:nvSpPr>
        <p:spPr/>
        <p:txBody>
          <a:bodyPr/>
          <a:lstStyle/>
          <a:p>
            <a:fld id="{F3009F9D-C8A0-4ADE-978E-602A0B4F64D0}" type="slidenum">
              <a:rPr lang="en-US" smtClean="0"/>
              <a:t>9</a:t>
            </a:fld>
            <a:endParaRPr lang="en-US" dirty="0"/>
          </a:p>
        </p:txBody>
      </p:sp>
    </p:spTree>
    <p:extLst>
      <p:ext uri="{BB962C8B-B14F-4D97-AF65-F5344CB8AC3E}">
        <p14:creationId xmlns:p14="http://schemas.microsoft.com/office/powerpoint/2010/main" val="1428849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C69846-0BFF-4208-8DB8-C631594478D8}"/>
              </a:ext>
            </a:extLst>
          </p:cNvPr>
          <p:cNvSpPr>
            <a:spLocks noGrp="1"/>
          </p:cNvSpPr>
          <p:nvPr>
            <p:ph type="ctrTitle"/>
          </p:nvPr>
        </p:nvSpPr>
        <p:spPr>
          <a:xfrm>
            <a:off x="329198" y="308395"/>
            <a:ext cx="11592927" cy="1283731"/>
          </a:xfrm>
          <a:prstGeom prst="rect">
            <a:avLst/>
          </a:prstGeom>
        </p:spPr>
        <p:txBody>
          <a:bodyPr anchor="b"/>
          <a:lstStyle>
            <a:lvl1pPr algn="ctr">
              <a:defRPr sz="6000" b="1">
                <a:solidFill>
                  <a:schemeClr val="bg1"/>
                </a:solidFill>
              </a:defRPr>
            </a:lvl1pPr>
          </a:lstStyle>
          <a:p>
            <a:r>
              <a:rPr lang="en-US" dirty="0"/>
              <a:t>Click to edit Master title style</a:t>
            </a:r>
          </a:p>
        </p:txBody>
      </p:sp>
      <p:sp>
        <p:nvSpPr>
          <p:cNvPr id="10" name="Text Placeholder 9">
            <a:extLst>
              <a:ext uri="{FF2B5EF4-FFF2-40B4-BE49-F238E27FC236}">
                <a16:creationId xmlns:a16="http://schemas.microsoft.com/office/drawing/2014/main" xmlns="" id="{1D9C1705-4BF9-464F-9229-05FF5442252A}"/>
              </a:ext>
            </a:extLst>
          </p:cNvPr>
          <p:cNvSpPr>
            <a:spLocks noGrp="1"/>
          </p:cNvSpPr>
          <p:nvPr>
            <p:ph type="body" sz="quarter" idx="13" hasCustomPrompt="1"/>
          </p:nvPr>
        </p:nvSpPr>
        <p:spPr>
          <a:xfrm>
            <a:off x="9101138" y="1592126"/>
            <a:ext cx="2820987" cy="620323"/>
          </a:xfrm>
          <a:prstGeom prst="rect">
            <a:avLst/>
          </a:prstGeom>
        </p:spPr>
        <p:txBody>
          <a:bodyPr/>
          <a:lstStyle>
            <a:lvl1pPr marL="0" indent="0" algn="r">
              <a:lnSpc>
                <a:spcPct val="100000"/>
              </a:lnSpc>
              <a:spcBef>
                <a:spcPts val="0"/>
              </a:spcBef>
              <a:buNone/>
              <a:defRPr sz="4000" b="1" i="0" cap="none" baseline="0">
                <a:solidFill>
                  <a:srgbClr val="A09151"/>
                </a:solidFill>
              </a:defRPr>
            </a:lvl1pPr>
          </a:lstStyle>
          <a:p>
            <a:pPr lvl="0"/>
            <a:r>
              <a:rPr lang="en-US" dirty="0"/>
              <a:t>Basic</a:t>
            </a:r>
          </a:p>
        </p:txBody>
      </p:sp>
      <p:sp>
        <p:nvSpPr>
          <p:cNvPr id="12" name="Picture Placeholder 11">
            <a:extLst>
              <a:ext uri="{FF2B5EF4-FFF2-40B4-BE49-F238E27FC236}">
                <a16:creationId xmlns:a16="http://schemas.microsoft.com/office/drawing/2014/main" xmlns="" id="{D3291953-0E9C-4606-B8AD-F411A7A588DD}"/>
              </a:ext>
            </a:extLst>
          </p:cNvPr>
          <p:cNvSpPr>
            <a:spLocks noGrp="1"/>
          </p:cNvSpPr>
          <p:nvPr>
            <p:ph type="pic" sz="quarter" idx="14"/>
          </p:nvPr>
        </p:nvSpPr>
        <p:spPr>
          <a:xfrm>
            <a:off x="385763" y="2607582"/>
            <a:ext cx="3182030" cy="3111730"/>
          </a:xfrm>
          <a:prstGeom prst="rect">
            <a:avLst/>
          </a:prstGeom>
        </p:spPr>
        <p:txBody>
          <a:bodyPr/>
          <a:lstStyle/>
          <a:p>
            <a:r>
              <a:rPr lang="en-US" dirty="0"/>
              <a:t>Click icon to add picture</a:t>
            </a:r>
          </a:p>
        </p:txBody>
      </p:sp>
      <p:sp>
        <p:nvSpPr>
          <p:cNvPr id="14" name="Text Placeholder 13">
            <a:extLst>
              <a:ext uri="{FF2B5EF4-FFF2-40B4-BE49-F238E27FC236}">
                <a16:creationId xmlns:a16="http://schemas.microsoft.com/office/drawing/2014/main" xmlns="" id="{98491C7E-D789-424E-9E56-14570FEF87C7}"/>
              </a:ext>
            </a:extLst>
          </p:cNvPr>
          <p:cNvSpPr>
            <a:spLocks noGrp="1"/>
          </p:cNvSpPr>
          <p:nvPr>
            <p:ph type="body" sz="quarter" idx="15" hasCustomPrompt="1"/>
          </p:nvPr>
        </p:nvSpPr>
        <p:spPr>
          <a:xfrm>
            <a:off x="190261" y="6146937"/>
            <a:ext cx="6543914" cy="475536"/>
          </a:xfrm>
          <a:prstGeom prst="rect">
            <a:avLst/>
          </a:prstGeom>
        </p:spPr>
        <p:txBody>
          <a:bodyPr/>
          <a:lstStyle>
            <a:lvl1pPr marL="0" indent="0">
              <a:buNone/>
              <a:defRPr sz="2600">
                <a:solidFill>
                  <a:schemeClr val="bg1"/>
                </a:solidFill>
              </a:defRPr>
            </a:lvl1pPr>
            <a:lvl5pPr marL="1828800" indent="0">
              <a:buNone/>
              <a:defRPr/>
            </a:lvl5pPr>
          </a:lstStyle>
          <a:p>
            <a:r>
              <a:rPr lang="en-US" sz="2800" cap="none" dirty="0"/>
              <a:t>Personal Financial Management Curriculum</a:t>
            </a:r>
          </a:p>
        </p:txBody>
      </p:sp>
      <p:sp>
        <p:nvSpPr>
          <p:cNvPr id="16" name="Picture Placeholder 15">
            <a:extLst>
              <a:ext uri="{FF2B5EF4-FFF2-40B4-BE49-F238E27FC236}">
                <a16:creationId xmlns:a16="http://schemas.microsoft.com/office/drawing/2014/main" xmlns="" id="{446101C6-9307-495F-8FB9-3AAA36267227}"/>
              </a:ext>
            </a:extLst>
          </p:cNvPr>
          <p:cNvSpPr>
            <a:spLocks noGrp="1"/>
          </p:cNvSpPr>
          <p:nvPr>
            <p:ph type="pic" sz="quarter" idx="16"/>
          </p:nvPr>
        </p:nvSpPr>
        <p:spPr>
          <a:xfrm>
            <a:off x="4045790" y="2607581"/>
            <a:ext cx="3545456" cy="3111731"/>
          </a:xfrm>
          <a:prstGeom prst="rect">
            <a:avLst/>
          </a:prstGeom>
        </p:spPr>
        <p:txBody>
          <a:bodyPr/>
          <a:lstStyle/>
          <a:p>
            <a:r>
              <a:rPr lang="en-US" dirty="0"/>
              <a:t>Click icon to add picture</a:t>
            </a:r>
          </a:p>
        </p:txBody>
      </p:sp>
    </p:spTree>
    <p:extLst>
      <p:ext uri="{BB962C8B-B14F-4D97-AF65-F5344CB8AC3E}">
        <p14:creationId xmlns:p14="http://schemas.microsoft.com/office/powerpoint/2010/main" val="2950528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32E4EB-A371-4F9A-954C-6946A8EBD744}"/>
              </a:ext>
            </a:extLst>
          </p:cNvPr>
          <p:cNvSpPr>
            <a:spLocks noGrp="1"/>
          </p:cNvSpPr>
          <p:nvPr>
            <p:ph type="title"/>
          </p:nvPr>
        </p:nvSpPr>
        <p:spPr>
          <a:xfrm>
            <a:off x="193965" y="128249"/>
            <a:ext cx="11831780" cy="1201785"/>
          </a:xfrm>
          <a:noFill/>
        </p:spPr>
        <p:txBody>
          <a:bodyPr>
            <a:normAutofit/>
          </a:bodyPr>
          <a:lstStyle>
            <a:lvl1pPr>
              <a:defRPr sz="4200"/>
            </a:lvl1pPr>
          </a:lstStyle>
          <a:p>
            <a:r>
              <a:rPr lang="en-US" dirty="0"/>
              <a:t>Click to edit Master title style</a:t>
            </a:r>
          </a:p>
        </p:txBody>
      </p:sp>
      <p:sp>
        <p:nvSpPr>
          <p:cNvPr id="3" name="Content Placeholder 2">
            <a:extLst>
              <a:ext uri="{FF2B5EF4-FFF2-40B4-BE49-F238E27FC236}">
                <a16:creationId xmlns:a16="http://schemas.microsoft.com/office/drawing/2014/main" xmlns="" id="{30B34D4B-0743-4D9E-9551-2D9F7C7EDBAC}"/>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xmlns="" id="{C91F6B8A-C84B-45F4-813F-828A38FCDF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E5AB6A14-2576-4DCA-AF42-64148425ADEA}"/>
              </a:ext>
            </a:extLst>
          </p:cNvPr>
          <p:cNvSpPr>
            <a:spLocks noGrp="1"/>
          </p:cNvSpPr>
          <p:nvPr>
            <p:ph type="sldNum" sz="quarter" idx="12"/>
          </p:nvPr>
        </p:nvSpPr>
        <p:spPr/>
        <p:txBody>
          <a:bodyPr/>
          <a:lstStyle/>
          <a:p>
            <a:fld id="{96F5C231-AD7D-4603-B2D7-EC5E5C0D085B}" type="slidenum">
              <a:rPr lang="en-US" smtClean="0"/>
              <a:t>‹#›</a:t>
            </a:fld>
            <a:endParaRPr lang="en-US" dirty="0"/>
          </a:p>
        </p:txBody>
      </p:sp>
    </p:spTree>
    <p:extLst>
      <p:ext uri="{BB962C8B-B14F-4D97-AF65-F5344CB8AC3E}">
        <p14:creationId xmlns:p14="http://schemas.microsoft.com/office/powerpoint/2010/main" val="415328854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50951B-018F-4D14-B39F-E4F8761DBB8D}"/>
              </a:ext>
            </a:extLst>
          </p:cNvPr>
          <p:cNvSpPr>
            <a:spLocks noGrp="1"/>
          </p:cNvSpPr>
          <p:nvPr>
            <p:ph type="title"/>
          </p:nvPr>
        </p:nvSpPr>
        <p:spPr>
          <a:noFill/>
        </p:spPr>
        <p:txBody>
          <a:bodyPr>
            <a:normAutofit/>
          </a:bodyPr>
          <a:lstStyle>
            <a:lvl1pPr>
              <a:defRPr sz="4200"/>
            </a:lvl1pPr>
          </a:lstStyle>
          <a:p>
            <a:r>
              <a:rPr lang="en-US" dirty="0"/>
              <a:t>Click to edit Master title style</a:t>
            </a:r>
          </a:p>
        </p:txBody>
      </p:sp>
      <p:sp>
        <p:nvSpPr>
          <p:cNvPr id="3" name="Content Placeholder 2">
            <a:extLst>
              <a:ext uri="{FF2B5EF4-FFF2-40B4-BE49-F238E27FC236}">
                <a16:creationId xmlns:a16="http://schemas.microsoft.com/office/drawing/2014/main" xmlns="" id="{3CF8FB8A-8ECB-4D64-8A8A-B5EE1F0BD3F9}"/>
              </a:ext>
            </a:extLst>
          </p:cNvPr>
          <p:cNvSpPr>
            <a:spLocks noGrp="1"/>
          </p:cNvSpPr>
          <p:nvPr>
            <p:ph sz="half" idx="1" hasCustomPrompt="1"/>
          </p:nvPr>
        </p:nvSpPr>
        <p:spPr>
          <a:xfrm>
            <a:off x="413232" y="1825625"/>
            <a:ext cx="5331960" cy="4351338"/>
          </a:xfrm>
        </p:spPr>
        <p:txBody>
          <a:bodyPr/>
          <a:lstStyle/>
          <a:p>
            <a:pPr lvl="0"/>
            <a:r>
              <a:rPr lang="en-US" dirty="0"/>
              <a:t>Edit Master text styles</a:t>
            </a:r>
          </a:p>
          <a:p>
            <a:pPr lvl="1"/>
            <a:r>
              <a:rPr lang="en-US" dirty="0"/>
              <a:t>Second level</a:t>
            </a:r>
          </a:p>
          <a:p>
            <a:pPr lvl="2"/>
            <a:r>
              <a:rPr lang="en-US" dirty="0"/>
              <a:t>Third level</a:t>
            </a:r>
          </a:p>
        </p:txBody>
      </p:sp>
      <p:sp>
        <p:nvSpPr>
          <p:cNvPr id="4" name="Content Placeholder 3">
            <a:extLst>
              <a:ext uri="{FF2B5EF4-FFF2-40B4-BE49-F238E27FC236}">
                <a16:creationId xmlns:a16="http://schemas.microsoft.com/office/drawing/2014/main" xmlns="" id="{8AE0957C-AE12-4CD8-ADF0-D216684982EB}"/>
              </a:ext>
            </a:extLst>
          </p:cNvPr>
          <p:cNvSpPr>
            <a:spLocks noGrp="1"/>
          </p:cNvSpPr>
          <p:nvPr>
            <p:ph sz="half" idx="2" hasCustomPrompt="1"/>
          </p:nvPr>
        </p:nvSpPr>
        <p:spPr>
          <a:xfrm>
            <a:off x="6172200" y="1825625"/>
            <a:ext cx="5181600" cy="4351338"/>
          </a:xfrm>
        </p:spPr>
        <p:txBody>
          <a:bodyPr/>
          <a:lstStyle/>
          <a:p>
            <a:pPr lvl="0"/>
            <a:r>
              <a:rPr lang="en-US" dirty="0"/>
              <a:t>Edit Master text styles</a:t>
            </a:r>
          </a:p>
          <a:p>
            <a:pPr lvl="1"/>
            <a:r>
              <a:rPr lang="en-US" dirty="0"/>
              <a:t>Second level</a:t>
            </a:r>
          </a:p>
          <a:p>
            <a:pPr lvl="2"/>
            <a:r>
              <a:rPr lang="en-US" dirty="0"/>
              <a:t>Third level</a:t>
            </a:r>
          </a:p>
        </p:txBody>
      </p:sp>
      <p:sp>
        <p:nvSpPr>
          <p:cNvPr id="5" name="Date Placeholder 4">
            <a:extLst>
              <a:ext uri="{FF2B5EF4-FFF2-40B4-BE49-F238E27FC236}">
                <a16:creationId xmlns:a16="http://schemas.microsoft.com/office/drawing/2014/main" xmlns="" id="{FD896B8D-8190-4E92-8621-518692F2AF81}"/>
              </a:ext>
            </a:extLst>
          </p:cNvPr>
          <p:cNvSpPr>
            <a:spLocks noGrp="1"/>
          </p:cNvSpPr>
          <p:nvPr>
            <p:ph type="dt" sz="half" idx="10"/>
          </p:nvPr>
        </p:nvSpPr>
        <p:spPr>
          <a:xfrm>
            <a:off x="413232" y="6316846"/>
            <a:ext cx="285406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xmlns="" id="{2E0DF304-21A1-4E31-A597-4A5E61A9E1D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6E7BB4A6-05A3-411A-8571-130565C65B0F}"/>
              </a:ext>
            </a:extLst>
          </p:cNvPr>
          <p:cNvSpPr>
            <a:spLocks noGrp="1"/>
          </p:cNvSpPr>
          <p:nvPr>
            <p:ph type="sldNum" sz="quarter" idx="12"/>
          </p:nvPr>
        </p:nvSpPr>
        <p:spPr/>
        <p:txBody>
          <a:bodyPr/>
          <a:lstStyle/>
          <a:p>
            <a:fld id="{96F5C231-AD7D-4603-B2D7-EC5E5C0D085B}" type="slidenum">
              <a:rPr lang="en-US" smtClean="0"/>
              <a:t>‹#›</a:t>
            </a:fld>
            <a:endParaRPr lang="en-US" dirty="0"/>
          </a:p>
        </p:txBody>
      </p:sp>
    </p:spTree>
    <p:extLst>
      <p:ext uri="{BB962C8B-B14F-4D97-AF65-F5344CB8AC3E}">
        <p14:creationId xmlns:p14="http://schemas.microsoft.com/office/powerpoint/2010/main" val="578474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DAEBE3D4-3294-4302-B3E3-AF8DD76E34C6}"/>
              </a:ext>
            </a:extLst>
          </p:cNvPr>
          <p:cNvSpPr>
            <a:spLocks noGrp="1"/>
          </p:cNvSpPr>
          <p:nvPr>
            <p:ph type="body" idx="1"/>
          </p:nvPr>
        </p:nvSpPr>
        <p:spPr>
          <a:xfrm>
            <a:off x="413232" y="1681163"/>
            <a:ext cx="540097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5BF7A6BB-6383-42EA-BFF8-428C7E40FE9D}"/>
              </a:ext>
            </a:extLst>
          </p:cNvPr>
          <p:cNvSpPr>
            <a:spLocks noGrp="1"/>
          </p:cNvSpPr>
          <p:nvPr>
            <p:ph sz="half" idx="2" hasCustomPrompt="1"/>
          </p:nvPr>
        </p:nvSpPr>
        <p:spPr>
          <a:xfrm>
            <a:off x="413233" y="2505075"/>
            <a:ext cx="5400972" cy="3684588"/>
          </a:xfrm>
        </p:spPr>
        <p:txBody>
          <a:bodyPr/>
          <a:lstStyle/>
          <a:p>
            <a:pPr lvl="0"/>
            <a:r>
              <a:rPr lang="en-US" dirty="0"/>
              <a:t>Edit Master text styles</a:t>
            </a:r>
          </a:p>
          <a:p>
            <a:pPr lvl="1"/>
            <a:r>
              <a:rPr lang="en-US" dirty="0"/>
              <a:t>Second level</a:t>
            </a:r>
          </a:p>
          <a:p>
            <a:pPr lvl="2"/>
            <a:r>
              <a:rPr lang="en-US" dirty="0"/>
              <a:t>Third level</a:t>
            </a:r>
          </a:p>
        </p:txBody>
      </p:sp>
      <p:sp>
        <p:nvSpPr>
          <p:cNvPr id="5" name="Text Placeholder 4">
            <a:extLst>
              <a:ext uri="{FF2B5EF4-FFF2-40B4-BE49-F238E27FC236}">
                <a16:creationId xmlns:a16="http://schemas.microsoft.com/office/drawing/2014/main" xmlns="" id="{68FEBAC0-D0C1-4F56-BD60-BFEDBFE83F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2FE9BBF0-EA08-4F48-9A8D-D2E0B713DA02}"/>
              </a:ext>
            </a:extLst>
          </p:cNvPr>
          <p:cNvSpPr>
            <a:spLocks noGrp="1"/>
          </p:cNvSpPr>
          <p:nvPr>
            <p:ph sz="quarter" idx="4" hasCustomPrompt="1"/>
          </p:nvPr>
        </p:nvSpPr>
        <p:spPr>
          <a:xfrm>
            <a:off x="6172200" y="2505075"/>
            <a:ext cx="5183188" cy="3684588"/>
          </a:xfrm>
        </p:spPr>
        <p:txBody>
          <a:bodyPr/>
          <a:lstStyle/>
          <a:p>
            <a:pPr lvl="0"/>
            <a:r>
              <a:rPr lang="en-US" dirty="0"/>
              <a:t>Edit Master text styles</a:t>
            </a:r>
          </a:p>
          <a:p>
            <a:pPr lvl="1"/>
            <a:r>
              <a:rPr lang="en-US" dirty="0"/>
              <a:t>Second level</a:t>
            </a:r>
          </a:p>
          <a:p>
            <a:pPr lvl="2"/>
            <a:r>
              <a:rPr lang="en-US" dirty="0"/>
              <a:t>Third level</a:t>
            </a:r>
          </a:p>
        </p:txBody>
      </p:sp>
      <p:sp>
        <p:nvSpPr>
          <p:cNvPr id="7" name="Date Placeholder 6">
            <a:extLst>
              <a:ext uri="{FF2B5EF4-FFF2-40B4-BE49-F238E27FC236}">
                <a16:creationId xmlns:a16="http://schemas.microsoft.com/office/drawing/2014/main" xmlns="" id="{55A21629-41DD-484F-AD6F-5F0C7ACD227B}"/>
              </a:ext>
            </a:extLst>
          </p:cNvPr>
          <p:cNvSpPr>
            <a:spLocks noGrp="1"/>
          </p:cNvSpPr>
          <p:nvPr>
            <p:ph type="dt" sz="half" idx="10"/>
          </p:nvPr>
        </p:nvSpPr>
        <p:spPr>
          <a:xfrm>
            <a:off x="413232" y="6316846"/>
            <a:ext cx="2854060" cy="365125"/>
          </a:xfrm>
          <a:prstGeom prst="rect">
            <a:avLst/>
          </a:prstGeom>
        </p:spPr>
        <p:txBody>
          <a:bodyPr/>
          <a:lstStyle/>
          <a:p>
            <a:endParaRPr lang="en-US" dirty="0"/>
          </a:p>
        </p:txBody>
      </p:sp>
      <p:sp>
        <p:nvSpPr>
          <p:cNvPr id="8" name="Footer Placeholder 7">
            <a:extLst>
              <a:ext uri="{FF2B5EF4-FFF2-40B4-BE49-F238E27FC236}">
                <a16:creationId xmlns:a16="http://schemas.microsoft.com/office/drawing/2014/main" xmlns="" id="{A81A277B-01E1-4798-8584-717BE9A1B9C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3335B6E9-64E9-4968-ACE5-2279128D88FC}"/>
              </a:ext>
            </a:extLst>
          </p:cNvPr>
          <p:cNvSpPr>
            <a:spLocks noGrp="1"/>
          </p:cNvSpPr>
          <p:nvPr>
            <p:ph type="sldNum" sz="quarter" idx="12"/>
          </p:nvPr>
        </p:nvSpPr>
        <p:spPr/>
        <p:txBody>
          <a:bodyPr/>
          <a:lstStyle/>
          <a:p>
            <a:fld id="{96F5C231-AD7D-4603-B2D7-EC5E5C0D085B}" type="slidenum">
              <a:rPr lang="en-US" smtClean="0"/>
              <a:t>‹#›</a:t>
            </a:fld>
            <a:endParaRPr lang="en-US" dirty="0"/>
          </a:p>
        </p:txBody>
      </p:sp>
      <p:sp>
        <p:nvSpPr>
          <p:cNvPr id="10" name="Title 1">
            <a:extLst>
              <a:ext uri="{FF2B5EF4-FFF2-40B4-BE49-F238E27FC236}">
                <a16:creationId xmlns:a16="http://schemas.microsoft.com/office/drawing/2014/main" xmlns="" id="{AB32E4EB-A371-4F9A-954C-6946A8EBD744}"/>
              </a:ext>
            </a:extLst>
          </p:cNvPr>
          <p:cNvSpPr>
            <a:spLocks noGrp="1"/>
          </p:cNvSpPr>
          <p:nvPr>
            <p:ph type="title"/>
          </p:nvPr>
        </p:nvSpPr>
        <p:spPr>
          <a:xfrm>
            <a:off x="193965" y="128249"/>
            <a:ext cx="11831780" cy="1201785"/>
          </a:xfrm>
          <a:noFill/>
        </p:spPr>
        <p:txBody>
          <a:bodyPr>
            <a:normAutofit/>
          </a:bodyPr>
          <a:lstStyle>
            <a:lvl1pPr>
              <a:defRPr sz="4200"/>
            </a:lvl1pPr>
          </a:lstStyle>
          <a:p>
            <a:r>
              <a:rPr lang="en-US" dirty="0"/>
              <a:t>Click to edit Master title style</a:t>
            </a:r>
          </a:p>
        </p:txBody>
      </p:sp>
    </p:spTree>
    <p:extLst>
      <p:ext uri="{BB962C8B-B14F-4D97-AF65-F5344CB8AC3E}">
        <p14:creationId xmlns:p14="http://schemas.microsoft.com/office/powerpoint/2010/main" val="300728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BD7491-0BE0-463B-A276-6487C783D333}"/>
              </a:ext>
            </a:extLst>
          </p:cNvPr>
          <p:cNvSpPr>
            <a:spLocks noGrp="1"/>
          </p:cNvSpPr>
          <p:nvPr>
            <p:ph type="title"/>
          </p:nvPr>
        </p:nvSpPr>
        <p:spPr>
          <a:xfrm>
            <a:off x="839788" y="1345721"/>
            <a:ext cx="3932237" cy="711679"/>
          </a:xfrm>
        </p:spPr>
        <p:txBody>
          <a:bodyPr anchor="b"/>
          <a:lstStyle>
            <a:lvl1pPr>
              <a:defRPr sz="3200">
                <a:solidFill>
                  <a:schemeClr val="tx1"/>
                </a:solidFill>
              </a:defRPr>
            </a:lvl1pPr>
          </a:lstStyle>
          <a:p>
            <a:r>
              <a:rPr lang="en-US" dirty="0"/>
              <a:t>Click to edit</a:t>
            </a:r>
          </a:p>
        </p:txBody>
      </p:sp>
      <p:sp>
        <p:nvSpPr>
          <p:cNvPr id="3" name="Content Placeholder 2">
            <a:extLst>
              <a:ext uri="{FF2B5EF4-FFF2-40B4-BE49-F238E27FC236}">
                <a16:creationId xmlns:a16="http://schemas.microsoft.com/office/drawing/2014/main" xmlns="" id="{3D623CB7-F99A-446A-8A68-DE03EFE7FABB}"/>
              </a:ext>
            </a:extLst>
          </p:cNvPr>
          <p:cNvSpPr>
            <a:spLocks noGrp="1"/>
          </p:cNvSpPr>
          <p:nvPr>
            <p:ph idx="1" hasCustomPrompt="1"/>
          </p:nvPr>
        </p:nvSpPr>
        <p:spPr>
          <a:xfrm>
            <a:off x="5183188" y="1345721"/>
            <a:ext cx="6172200" cy="451532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p:txBody>
      </p:sp>
      <p:sp>
        <p:nvSpPr>
          <p:cNvPr id="4" name="Text Placeholder 3">
            <a:extLst>
              <a:ext uri="{FF2B5EF4-FFF2-40B4-BE49-F238E27FC236}">
                <a16:creationId xmlns:a16="http://schemas.microsoft.com/office/drawing/2014/main" xmlns="" id="{0395CEED-6E4D-441F-A686-5FF97A9A01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a:extLst>
              <a:ext uri="{FF2B5EF4-FFF2-40B4-BE49-F238E27FC236}">
                <a16:creationId xmlns:a16="http://schemas.microsoft.com/office/drawing/2014/main" xmlns="" id="{D4D42487-8E89-40C5-95B8-17002E453B6C}"/>
              </a:ext>
            </a:extLst>
          </p:cNvPr>
          <p:cNvSpPr>
            <a:spLocks noGrp="1"/>
          </p:cNvSpPr>
          <p:nvPr>
            <p:ph type="dt" sz="half" idx="10"/>
          </p:nvPr>
        </p:nvSpPr>
        <p:spPr>
          <a:xfrm>
            <a:off x="413232" y="6316846"/>
            <a:ext cx="285406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xmlns="" id="{3FF9DA4C-1615-4363-BE74-2F4ABFF35E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F5CB77D2-4F24-4528-959E-3903D5CC7D2F}"/>
              </a:ext>
            </a:extLst>
          </p:cNvPr>
          <p:cNvSpPr>
            <a:spLocks noGrp="1"/>
          </p:cNvSpPr>
          <p:nvPr>
            <p:ph type="sldNum" sz="quarter" idx="12"/>
          </p:nvPr>
        </p:nvSpPr>
        <p:spPr/>
        <p:txBody>
          <a:bodyPr/>
          <a:lstStyle/>
          <a:p>
            <a:fld id="{96F5C231-AD7D-4603-B2D7-EC5E5C0D085B}" type="slidenum">
              <a:rPr lang="en-US" smtClean="0"/>
              <a:t>‹#›</a:t>
            </a:fld>
            <a:endParaRPr lang="en-US" dirty="0"/>
          </a:p>
        </p:txBody>
      </p:sp>
      <p:sp>
        <p:nvSpPr>
          <p:cNvPr id="9" name="Title 1">
            <a:extLst>
              <a:ext uri="{FF2B5EF4-FFF2-40B4-BE49-F238E27FC236}">
                <a16:creationId xmlns:a16="http://schemas.microsoft.com/office/drawing/2014/main" xmlns="" id="{AB32E4EB-A371-4F9A-954C-6946A8EBD744}"/>
              </a:ext>
            </a:extLst>
          </p:cNvPr>
          <p:cNvSpPr txBox="1">
            <a:spLocks/>
          </p:cNvSpPr>
          <p:nvPr userDrawn="1"/>
        </p:nvSpPr>
        <p:spPr>
          <a:xfrm>
            <a:off x="193965" y="128249"/>
            <a:ext cx="11831780" cy="1201785"/>
          </a:xfrm>
          <a:prstGeom prst="rect">
            <a:avLst/>
          </a:prstGeom>
          <a:noFill/>
        </p:spPr>
        <p:txBody>
          <a:bodyPr vert="horz" lIns="91440" tIns="45720" rIns="91440" bIns="45720" rtlCol="0" anchor="ctr">
            <a:normAutofit/>
          </a:bodyPr>
          <a:lstStyle>
            <a:lvl1pPr marL="182880" algn="l" defTabSz="914400" rtl="0" eaLnBrk="1" latinLnBrk="0" hangingPunct="1">
              <a:lnSpc>
                <a:spcPct val="90000"/>
              </a:lnSpc>
              <a:spcBef>
                <a:spcPct val="0"/>
              </a:spcBef>
              <a:buNone/>
              <a:defRPr sz="4200" b="1" kern="1200">
                <a:solidFill>
                  <a:schemeClr val="bg1"/>
                </a:solidFill>
                <a:latin typeface="+mj-lt"/>
                <a:ea typeface="+mj-ea"/>
                <a:cs typeface="+mj-cs"/>
              </a:defRPr>
            </a:lvl1pPr>
          </a:lstStyle>
          <a:p>
            <a:r>
              <a:rPr lang="en-US" dirty="0"/>
              <a:t>Click to edit Master title style</a:t>
            </a:r>
          </a:p>
        </p:txBody>
      </p:sp>
    </p:spTree>
    <p:extLst>
      <p:ext uri="{BB962C8B-B14F-4D97-AF65-F5344CB8AC3E}">
        <p14:creationId xmlns:p14="http://schemas.microsoft.com/office/powerpoint/2010/main" val="16428437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CFA96D4D-3884-4F19-86FC-2AE1F3089A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62" y="0"/>
            <a:ext cx="12182475" cy="6858000"/>
          </a:xfrm>
          <a:prstGeom prst="rect">
            <a:avLst/>
          </a:prstGeom>
        </p:spPr>
      </p:pic>
      <p:sp>
        <p:nvSpPr>
          <p:cNvPr id="3" name="Date Placeholder 3">
            <a:extLst>
              <a:ext uri="{FF2B5EF4-FFF2-40B4-BE49-F238E27FC236}">
                <a16:creationId xmlns:a16="http://schemas.microsoft.com/office/drawing/2014/main" xmlns="" id="{F03B222A-A343-4611-804D-164547144A9E}"/>
              </a:ext>
            </a:extLst>
          </p:cNvPr>
          <p:cNvSpPr>
            <a:spLocks noGrp="1"/>
          </p:cNvSpPr>
          <p:nvPr>
            <p:ph type="dt" sz="half" idx="2"/>
          </p:nvPr>
        </p:nvSpPr>
        <p:spPr>
          <a:xfrm>
            <a:off x="413232" y="6316846"/>
            <a:ext cx="2854060" cy="365125"/>
          </a:xfrm>
          <a:prstGeom prst="rect">
            <a:avLst/>
          </a:prstGeom>
        </p:spPr>
        <p:txBody>
          <a:bodyPr vert="horz" lIns="91440" tIns="45720" rIns="91440" bIns="45720" rtlCol="0" anchor="ctr"/>
          <a:lstStyle>
            <a:lvl1pPr algn="l">
              <a:defRPr sz="1200">
                <a:solidFill>
                  <a:schemeClr val="tx1"/>
                </a:solidFill>
              </a:defRPr>
            </a:lvl1pPr>
          </a:lstStyle>
          <a:p>
            <a:endParaRPr lang="en-US" dirty="0"/>
          </a:p>
        </p:txBody>
      </p:sp>
      <p:sp>
        <p:nvSpPr>
          <p:cNvPr id="4" name="Footer Placeholder 4">
            <a:extLst>
              <a:ext uri="{FF2B5EF4-FFF2-40B4-BE49-F238E27FC236}">
                <a16:creationId xmlns:a16="http://schemas.microsoft.com/office/drawing/2014/main" xmlns="" id="{3E25D84D-1B3A-4B34-B6FA-CFE44E4991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5" name="Slide Number Placeholder 5">
            <a:extLst>
              <a:ext uri="{FF2B5EF4-FFF2-40B4-BE49-F238E27FC236}">
                <a16:creationId xmlns:a16="http://schemas.microsoft.com/office/drawing/2014/main" xmlns="" id="{62595B11-9D54-46EF-8C2F-9D1F4E4CFAC7}"/>
              </a:ext>
            </a:extLst>
          </p:cNvPr>
          <p:cNvSpPr>
            <a:spLocks noGrp="1"/>
          </p:cNvSpPr>
          <p:nvPr>
            <p:ph type="sldNum" sz="quarter" idx="4"/>
          </p:nvPr>
        </p:nvSpPr>
        <p:spPr>
          <a:xfrm>
            <a:off x="8943391" y="6316846"/>
            <a:ext cx="285456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F5C231-AD7D-4603-B2D7-EC5E5C0D085B}" type="slidenum">
              <a:rPr lang="en-US" smtClean="0"/>
              <a:t>‹#›</a:t>
            </a:fld>
            <a:endParaRPr lang="en-US" dirty="0"/>
          </a:p>
        </p:txBody>
      </p:sp>
    </p:spTree>
    <p:extLst>
      <p:ext uri="{BB962C8B-B14F-4D97-AF65-F5344CB8AC3E}">
        <p14:creationId xmlns:p14="http://schemas.microsoft.com/office/powerpoint/2010/main" val="1384961811"/>
      </p:ext>
    </p:extLst>
  </p:cSld>
  <p:clrMap bg1="lt1" tx1="dk1" bg2="lt2" tx2="dk2" accent1="accent1" accent2="accent2" accent3="accent3" accent4="accent4" accent5="accent5" accent6="accent6" hlink="hlink" folHlink="folHlink"/>
  <p:sldLayoutIdLst>
    <p:sldLayoutId id="2147483649" r:id="rId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248C7D66-9A0A-4017-901B-548019FA6120}"/>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757" y="12755"/>
            <a:ext cx="12182475" cy="1457325"/>
          </a:xfrm>
          <a:prstGeom prst="rect">
            <a:avLst/>
          </a:prstGeom>
          <a:noFill/>
        </p:spPr>
      </p:pic>
      <p:sp>
        <p:nvSpPr>
          <p:cNvPr id="2" name="Title Placeholder 1">
            <a:extLst>
              <a:ext uri="{FF2B5EF4-FFF2-40B4-BE49-F238E27FC236}">
                <a16:creationId xmlns:a16="http://schemas.microsoft.com/office/drawing/2014/main" xmlns="" id="{DA7C89AD-CB79-45D2-A23A-65D6A16E465F}"/>
              </a:ext>
            </a:extLst>
          </p:cNvPr>
          <p:cNvSpPr>
            <a:spLocks noGrp="1"/>
          </p:cNvSpPr>
          <p:nvPr>
            <p:ph type="title"/>
          </p:nvPr>
        </p:nvSpPr>
        <p:spPr>
          <a:xfrm>
            <a:off x="193965" y="155959"/>
            <a:ext cx="11831780" cy="120178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DBD7EFCE-07DD-464D-99BE-35E2FA20A97C}"/>
              </a:ext>
            </a:extLst>
          </p:cNvPr>
          <p:cNvSpPr>
            <a:spLocks noGrp="1"/>
          </p:cNvSpPr>
          <p:nvPr>
            <p:ph type="body" idx="1"/>
          </p:nvPr>
        </p:nvSpPr>
        <p:spPr>
          <a:xfrm>
            <a:off x="413237" y="1825625"/>
            <a:ext cx="11384729"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5" name="Footer Placeholder 4">
            <a:extLst>
              <a:ext uri="{FF2B5EF4-FFF2-40B4-BE49-F238E27FC236}">
                <a16:creationId xmlns:a16="http://schemas.microsoft.com/office/drawing/2014/main" xmlns="" id="{6B9A170D-7913-431C-A8F2-8A0342143A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BE49B8C3-1911-4399-A233-DD94969AE0B0}"/>
              </a:ext>
            </a:extLst>
          </p:cNvPr>
          <p:cNvSpPr>
            <a:spLocks noGrp="1"/>
          </p:cNvSpPr>
          <p:nvPr>
            <p:ph type="sldNum" sz="quarter" idx="4"/>
          </p:nvPr>
        </p:nvSpPr>
        <p:spPr>
          <a:xfrm>
            <a:off x="8943391" y="6316846"/>
            <a:ext cx="285456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F5C231-AD7D-4603-B2D7-EC5E5C0D085B}" type="slidenum">
              <a:rPr lang="en-US" smtClean="0"/>
              <a:t>‹#›</a:t>
            </a:fld>
            <a:endParaRPr lang="en-US" dirty="0"/>
          </a:p>
        </p:txBody>
      </p:sp>
    </p:spTree>
    <p:extLst>
      <p:ext uri="{BB962C8B-B14F-4D97-AF65-F5344CB8AC3E}">
        <p14:creationId xmlns:p14="http://schemas.microsoft.com/office/powerpoint/2010/main" val="2844239093"/>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55" r:id="rId3"/>
    <p:sldLayoutId id="2147483658" r:id="rId4"/>
  </p:sldLayoutIdLst>
  <p:hf hdr="0" ftr="0"/>
  <p:txStyles>
    <p:titleStyle>
      <a:lvl1pPr marL="182880" algn="l" defTabSz="914400" rtl="0" eaLnBrk="1" latinLnBrk="0" hangingPunct="1">
        <a:lnSpc>
          <a:spcPct val="90000"/>
        </a:lnSpc>
        <a:spcBef>
          <a:spcPct val="0"/>
        </a:spcBef>
        <a:buNone/>
        <a:defRPr sz="42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amp;ehk=ErYHYZhC8l3Hz0lQu"/><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hyperlink" Target="http://leadershipfreak.wordpress.com/2010/03/05/10-best-questions-eve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amp;ehk=ErYHYZhC8l3Hz0lQu"/><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hyperlink" Target="http://leadershipfreak.wordpress.com/2010/03/05/10-best-questions-ever/"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2.jpg&amp;ehk=ErYHYZhC8l3Hz0lQu"/><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hyperlink" Target="http://leadershipfreak.wordpress.com/2010/03/05/10-best-questions-ever/"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2.jpg&amp;ehk=ErYHYZhC8l3Hz0lQu"/><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hyperlink" Target="http://leadershipfreak.wordpress.com/2010/03/05/10-best-questions-ever/"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2.jpg&amp;ehk=ErYHYZhC8l3Hz0lQu"/><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hyperlink" Target="http://leadershipfreak.wordpress.com/2010/03/05/10-best-questions-ever/"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AECB3F-9A8E-420F-9CD4-146BDB0282D2}"/>
              </a:ext>
            </a:extLst>
          </p:cNvPr>
          <p:cNvSpPr>
            <a:spLocks noGrp="1"/>
          </p:cNvSpPr>
          <p:nvPr>
            <p:ph type="ctrTitle"/>
          </p:nvPr>
        </p:nvSpPr>
        <p:spPr/>
        <p:txBody>
          <a:bodyPr/>
          <a:lstStyle/>
          <a:p>
            <a:r>
              <a:rPr lang="en-US" sz="5400" dirty="0"/>
              <a:t>Divorce</a:t>
            </a:r>
          </a:p>
        </p:txBody>
      </p:sp>
      <p:sp>
        <p:nvSpPr>
          <p:cNvPr id="3" name="Text Placeholder 2">
            <a:extLst>
              <a:ext uri="{FF2B5EF4-FFF2-40B4-BE49-F238E27FC236}">
                <a16:creationId xmlns:a16="http://schemas.microsoft.com/office/drawing/2014/main" xmlns="" id="{0CF613E9-2FD9-4077-BB0C-BA4CF22FD6CF}"/>
              </a:ext>
            </a:extLst>
          </p:cNvPr>
          <p:cNvSpPr>
            <a:spLocks noGrp="1"/>
          </p:cNvSpPr>
          <p:nvPr>
            <p:ph type="body" sz="quarter" idx="13"/>
          </p:nvPr>
        </p:nvSpPr>
        <p:spPr/>
        <p:txBody>
          <a:bodyPr/>
          <a:lstStyle/>
          <a:p>
            <a:r>
              <a:rPr lang="en-US" b="1" dirty="0"/>
              <a:t>Basic</a:t>
            </a:r>
          </a:p>
        </p:txBody>
      </p:sp>
      <p:sp>
        <p:nvSpPr>
          <p:cNvPr id="5" name="Text Placeholder 4">
            <a:extLst>
              <a:ext uri="{FF2B5EF4-FFF2-40B4-BE49-F238E27FC236}">
                <a16:creationId xmlns:a16="http://schemas.microsoft.com/office/drawing/2014/main" xmlns="" id="{DF81320C-7F51-48EE-8E2A-D949D1603E0F}"/>
              </a:ext>
            </a:extLst>
          </p:cNvPr>
          <p:cNvSpPr>
            <a:spLocks noGrp="1"/>
          </p:cNvSpPr>
          <p:nvPr>
            <p:ph type="body" sz="quarter" idx="15"/>
          </p:nvPr>
        </p:nvSpPr>
        <p:spPr>
          <a:xfrm>
            <a:off x="329198" y="6039445"/>
            <a:ext cx="6701189" cy="583349"/>
          </a:xfrm>
        </p:spPr>
        <p:txBody>
          <a:bodyPr/>
          <a:lstStyle/>
          <a:p>
            <a:pPr>
              <a:lnSpc>
                <a:spcPct val="100000"/>
              </a:lnSpc>
              <a:spcBef>
                <a:spcPts val="600"/>
              </a:spcBef>
            </a:pPr>
            <a:r>
              <a:rPr lang="en-US" sz="2600" dirty="0"/>
              <a:t>Personal Financial Management Curriculum</a:t>
            </a:r>
          </a:p>
        </p:txBody>
      </p:sp>
      <p:sp>
        <p:nvSpPr>
          <p:cNvPr id="7" name="Text Placeholder 13">
            <a:extLst>
              <a:ext uri="{FF2B5EF4-FFF2-40B4-BE49-F238E27FC236}">
                <a16:creationId xmlns:a16="http://schemas.microsoft.com/office/drawing/2014/main" xmlns="" id="{98491C7E-D789-424E-9E56-14570FEF87C7}"/>
              </a:ext>
            </a:extLst>
          </p:cNvPr>
          <p:cNvSpPr txBox="1">
            <a:spLocks/>
          </p:cNvSpPr>
          <p:nvPr/>
        </p:nvSpPr>
        <p:spPr>
          <a:xfrm>
            <a:off x="8174759" y="6039445"/>
            <a:ext cx="3747366" cy="583349"/>
          </a:xfrm>
          <a:prstGeom prst="rect">
            <a:avLst/>
          </a:prstGeom>
        </p:spPr>
        <p:txBody>
          <a:bodyPr/>
          <a:lstStyle>
            <a:lvl1pPr marL="0" indent="0" algn="r" defTabSz="914400" rtl="0" eaLnBrk="1" latinLnBrk="0" hangingPunct="1">
              <a:lnSpc>
                <a:spcPct val="100000"/>
              </a:lnSpc>
              <a:spcBef>
                <a:spcPts val="600"/>
              </a:spcBef>
              <a:buFont typeface="Arial" panose="020B0604020202020204" pitchFamily="34" charset="0"/>
              <a:buNone/>
              <a:defRPr sz="2600" kern="1200" cap="small"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cap="none" dirty="0"/>
              <a:t>Version 1</a:t>
            </a:r>
          </a:p>
        </p:txBody>
      </p:sp>
      <p:pic>
        <p:nvPicPr>
          <p:cNvPr id="8" name="Picture 7"/>
          <p:cNvPicPr>
            <a:picLocks noGrp="1"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806" y="2616082"/>
            <a:ext cx="3303066" cy="3111730"/>
          </a:xfrm>
          <a:prstGeom prst="rect">
            <a:avLst/>
          </a:prstGeom>
        </p:spPr>
      </p:pic>
    </p:spTree>
    <p:extLst>
      <p:ext uri="{BB962C8B-B14F-4D97-AF65-F5344CB8AC3E}">
        <p14:creationId xmlns:p14="http://schemas.microsoft.com/office/powerpoint/2010/main" val="3799349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6A231B-3576-4510-A932-CBF7C58EEEB4}"/>
              </a:ext>
            </a:extLst>
          </p:cNvPr>
          <p:cNvSpPr>
            <a:spLocks noGrp="1"/>
          </p:cNvSpPr>
          <p:nvPr>
            <p:ph type="title"/>
          </p:nvPr>
        </p:nvSpPr>
        <p:spPr>
          <a:xfrm>
            <a:off x="193965" y="128249"/>
            <a:ext cx="11831780" cy="1201785"/>
          </a:xfrm>
        </p:spPr>
        <p:txBody>
          <a:bodyPr/>
          <a:lstStyle/>
          <a:p>
            <a:r>
              <a:rPr lang="en-US" dirty="0"/>
              <a:t>Survivor Benefit Plan and Divorce</a:t>
            </a:r>
          </a:p>
        </p:txBody>
      </p:sp>
      <p:sp>
        <p:nvSpPr>
          <p:cNvPr id="3" name="Content Placeholder 2">
            <a:extLst>
              <a:ext uri="{FF2B5EF4-FFF2-40B4-BE49-F238E27FC236}">
                <a16:creationId xmlns:a16="http://schemas.microsoft.com/office/drawing/2014/main" xmlns="" id="{3B0EF9EB-C84C-40C8-9973-E1FE0A8D8B31}"/>
              </a:ext>
            </a:extLst>
          </p:cNvPr>
          <p:cNvSpPr>
            <a:spLocks noGrp="1"/>
          </p:cNvSpPr>
          <p:nvPr>
            <p:ph idx="1"/>
          </p:nvPr>
        </p:nvSpPr>
        <p:spPr>
          <a:xfrm>
            <a:off x="380580" y="1749425"/>
            <a:ext cx="5988689" cy="4351338"/>
          </a:xfrm>
        </p:spPr>
        <p:txBody>
          <a:bodyPr/>
          <a:lstStyle/>
          <a:p>
            <a:r>
              <a:rPr lang="en-US" dirty="0"/>
              <a:t>A spouse typically loses eligibility upon divorce but may retain eligibility through the divorce decree or through voluntary coverage by the military member</a:t>
            </a:r>
          </a:p>
          <a:p>
            <a:r>
              <a:rPr lang="en-US" dirty="0"/>
              <a:t>The Marine or spouse must select coverage for a “former spouse” within one year of the divorce</a:t>
            </a:r>
          </a:p>
        </p:txBody>
      </p:sp>
      <p:sp>
        <p:nvSpPr>
          <p:cNvPr id="4" name="Slide Number Placeholder 3">
            <a:extLst>
              <a:ext uri="{FF2B5EF4-FFF2-40B4-BE49-F238E27FC236}">
                <a16:creationId xmlns:a16="http://schemas.microsoft.com/office/drawing/2014/main" xmlns="" id="{F9BBE5C9-A4A2-4C05-B6E3-6463DC83757C}"/>
              </a:ext>
            </a:extLst>
          </p:cNvPr>
          <p:cNvSpPr>
            <a:spLocks noGrp="1"/>
          </p:cNvSpPr>
          <p:nvPr>
            <p:ph type="sldNum" sz="quarter" idx="12"/>
          </p:nvPr>
        </p:nvSpPr>
        <p:spPr/>
        <p:txBody>
          <a:bodyPr/>
          <a:lstStyle/>
          <a:p>
            <a:fld id="{96F5C231-AD7D-4603-B2D7-EC5E5C0D085B}" type="slidenum">
              <a:rPr lang="en-US" smtClean="0"/>
              <a:t>10</a:t>
            </a:fld>
            <a:endParaRPr lang="en-US" dirty="0"/>
          </a:p>
        </p:txBody>
      </p:sp>
      <p:pic>
        <p:nvPicPr>
          <p:cNvPr id="6" name="Picture 5">
            <a:extLst>
              <a:ext uri="{FF2B5EF4-FFF2-40B4-BE49-F238E27FC236}">
                <a16:creationId xmlns:a16="http://schemas.microsoft.com/office/drawing/2014/main" xmlns="" id="{B0C48C32-C975-4066-8600-EACDFDD26A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4938" y="1749425"/>
            <a:ext cx="4798070" cy="2806122"/>
          </a:xfrm>
          <a:prstGeom prst="rect">
            <a:avLst/>
          </a:prstGeom>
          <a:effectLst>
            <a:softEdge rad="127000"/>
          </a:effectLst>
        </p:spPr>
      </p:pic>
    </p:spTree>
    <p:extLst>
      <p:ext uri="{BB962C8B-B14F-4D97-AF65-F5344CB8AC3E}">
        <p14:creationId xmlns:p14="http://schemas.microsoft.com/office/powerpoint/2010/main" val="1037072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6973AB-39C8-4821-94BE-B7719AA87E04}"/>
              </a:ext>
            </a:extLst>
          </p:cNvPr>
          <p:cNvSpPr>
            <a:spLocks noGrp="1"/>
          </p:cNvSpPr>
          <p:nvPr>
            <p:ph type="title"/>
          </p:nvPr>
        </p:nvSpPr>
        <p:spPr/>
        <p:txBody>
          <a:bodyPr/>
          <a:lstStyle/>
          <a:p>
            <a:r>
              <a:rPr lang="en-US" dirty="0"/>
              <a:t>Medical Coverage And Divorce</a:t>
            </a:r>
          </a:p>
        </p:txBody>
      </p:sp>
      <p:sp>
        <p:nvSpPr>
          <p:cNvPr id="3" name="Content Placeholder 2">
            <a:extLst>
              <a:ext uri="{FF2B5EF4-FFF2-40B4-BE49-F238E27FC236}">
                <a16:creationId xmlns:a16="http://schemas.microsoft.com/office/drawing/2014/main" xmlns="" id="{536BA49C-8BCC-4773-ADD9-4ED8D026C920}"/>
              </a:ext>
            </a:extLst>
          </p:cNvPr>
          <p:cNvSpPr>
            <a:spLocks noGrp="1"/>
          </p:cNvSpPr>
          <p:nvPr>
            <p:ph idx="1"/>
          </p:nvPr>
        </p:nvSpPr>
        <p:spPr>
          <a:xfrm>
            <a:off x="4326993" y="1647771"/>
            <a:ext cx="7201507" cy="4351338"/>
          </a:xfrm>
        </p:spPr>
        <p:txBody>
          <a:bodyPr/>
          <a:lstStyle/>
          <a:p>
            <a:r>
              <a:rPr lang="en-US" dirty="0"/>
              <a:t>Coverage for TRICARE does not change for the Marine or dependent children</a:t>
            </a:r>
          </a:p>
          <a:p>
            <a:r>
              <a:rPr lang="en-US" dirty="0"/>
              <a:t>Eligibility for the former spouse ends on the day of divorce, except when the Marine has 20 years of creditable service and other requirements are met</a:t>
            </a:r>
          </a:p>
          <a:p>
            <a:r>
              <a:rPr lang="en-US" dirty="0"/>
              <a:t>Former spouse may continue TRICARE through the Continued Health Care Benefit Program (CHCBP) for 36 months</a:t>
            </a:r>
          </a:p>
        </p:txBody>
      </p:sp>
      <p:sp>
        <p:nvSpPr>
          <p:cNvPr id="4" name="Slide Number Placeholder 3">
            <a:extLst>
              <a:ext uri="{FF2B5EF4-FFF2-40B4-BE49-F238E27FC236}">
                <a16:creationId xmlns:a16="http://schemas.microsoft.com/office/drawing/2014/main" xmlns="" id="{1095F37F-604F-4571-B4CC-B98C95B9373A}"/>
              </a:ext>
            </a:extLst>
          </p:cNvPr>
          <p:cNvSpPr>
            <a:spLocks noGrp="1"/>
          </p:cNvSpPr>
          <p:nvPr>
            <p:ph type="sldNum" sz="quarter" idx="12"/>
          </p:nvPr>
        </p:nvSpPr>
        <p:spPr/>
        <p:txBody>
          <a:bodyPr/>
          <a:lstStyle/>
          <a:p>
            <a:fld id="{96F5C231-AD7D-4603-B2D7-EC5E5C0D085B}" type="slidenum">
              <a:rPr lang="en-US" smtClean="0"/>
              <a:t>11</a:t>
            </a:fld>
            <a:endParaRPr lang="en-US" dirty="0"/>
          </a:p>
        </p:txBody>
      </p:sp>
      <p:pic>
        <p:nvPicPr>
          <p:cNvPr id="3074" name="Picture 2" descr="https://upload.wikimedia.org/wikipedia/commons/thumb/b/b4/US-TRICARE-Logo.svg/1217px-US-TRICARE-Logo.svg.png">
            <a:extLst>
              <a:ext uri="{FF2B5EF4-FFF2-40B4-BE49-F238E27FC236}">
                <a16:creationId xmlns:a16="http://schemas.microsoft.com/office/drawing/2014/main" xmlns="" id="{6B494CC8-9F58-4D9C-895A-A1C477AB46F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965" y="1647771"/>
            <a:ext cx="3694484" cy="1851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9702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458725-10C4-4028-AF28-CC6802BB37F6}"/>
              </a:ext>
            </a:extLst>
          </p:cNvPr>
          <p:cNvSpPr>
            <a:spLocks noGrp="1"/>
          </p:cNvSpPr>
          <p:nvPr>
            <p:ph type="title"/>
          </p:nvPr>
        </p:nvSpPr>
        <p:spPr/>
        <p:txBody>
          <a:bodyPr/>
          <a:lstStyle/>
          <a:p>
            <a:r>
              <a:rPr lang="en-US" dirty="0"/>
              <a:t>Life Insurance and Divorce</a:t>
            </a:r>
          </a:p>
        </p:txBody>
      </p:sp>
      <p:sp>
        <p:nvSpPr>
          <p:cNvPr id="3" name="Content Placeholder 2">
            <a:extLst>
              <a:ext uri="{FF2B5EF4-FFF2-40B4-BE49-F238E27FC236}">
                <a16:creationId xmlns:a16="http://schemas.microsoft.com/office/drawing/2014/main" xmlns="" id="{2A42E23D-63DD-4EA8-A916-4E151E2CCB50}"/>
              </a:ext>
            </a:extLst>
          </p:cNvPr>
          <p:cNvSpPr>
            <a:spLocks noGrp="1"/>
          </p:cNvSpPr>
          <p:nvPr>
            <p:ph idx="1"/>
          </p:nvPr>
        </p:nvSpPr>
        <p:spPr>
          <a:xfrm>
            <a:off x="413238" y="1825625"/>
            <a:ext cx="7012321" cy="4351338"/>
          </a:xfrm>
        </p:spPr>
        <p:txBody>
          <a:bodyPr/>
          <a:lstStyle/>
          <a:p>
            <a:r>
              <a:rPr lang="en-US" dirty="0"/>
              <a:t>Payment for spousal FSIGLI coverage will end at the end of the month of divorce</a:t>
            </a:r>
          </a:p>
          <a:p>
            <a:r>
              <a:rPr lang="en-US" dirty="0"/>
              <a:t> The spouse has 120 days of free coverage to convert the FSGLI spouse coverage into a commercial life insurance policy</a:t>
            </a:r>
          </a:p>
          <a:p>
            <a:r>
              <a:rPr lang="en-US" dirty="0"/>
              <a:t>Courts may require the supporting spouse to maintain personal life insurance to cover support payments for a specific period of time</a:t>
            </a:r>
          </a:p>
          <a:p>
            <a:endParaRPr lang="en-US" dirty="0"/>
          </a:p>
        </p:txBody>
      </p:sp>
      <p:sp>
        <p:nvSpPr>
          <p:cNvPr id="4" name="Slide Number Placeholder 3">
            <a:extLst>
              <a:ext uri="{FF2B5EF4-FFF2-40B4-BE49-F238E27FC236}">
                <a16:creationId xmlns:a16="http://schemas.microsoft.com/office/drawing/2014/main" xmlns="" id="{C50250E5-1354-4AB4-A777-B8A17A631062}"/>
              </a:ext>
            </a:extLst>
          </p:cNvPr>
          <p:cNvSpPr>
            <a:spLocks noGrp="1"/>
          </p:cNvSpPr>
          <p:nvPr>
            <p:ph type="sldNum" sz="quarter" idx="12"/>
          </p:nvPr>
        </p:nvSpPr>
        <p:spPr/>
        <p:txBody>
          <a:bodyPr/>
          <a:lstStyle/>
          <a:p>
            <a:fld id="{96F5C231-AD7D-4603-B2D7-EC5E5C0D085B}" type="slidenum">
              <a:rPr lang="en-US" smtClean="0"/>
              <a:t>12</a:t>
            </a:fld>
            <a:endParaRPr lang="en-US" dirty="0"/>
          </a:p>
        </p:txBody>
      </p:sp>
      <p:pic>
        <p:nvPicPr>
          <p:cNvPr id="6" name="Picture 5">
            <a:extLst>
              <a:ext uri="{FF2B5EF4-FFF2-40B4-BE49-F238E27FC236}">
                <a16:creationId xmlns:a16="http://schemas.microsoft.com/office/drawing/2014/main" xmlns="" id="{54453300-9F36-4EB8-936D-AF0F7445F466}"/>
              </a:ext>
            </a:extLst>
          </p:cNvPr>
          <p:cNvPicPr>
            <a:picLocks noChangeAspect="1"/>
          </p:cNvPicPr>
          <p:nvPr/>
        </p:nvPicPr>
        <p:blipFill rotWithShape="1">
          <a:blip r:embed="rId3">
            <a:extLst>
              <a:ext uri="{28A0092B-C50C-407E-A947-70E740481C1C}">
                <a14:useLocalDpi xmlns:a14="http://schemas.microsoft.com/office/drawing/2010/main" val="0"/>
              </a:ext>
            </a:extLst>
          </a:blip>
          <a:srcRect l="2492" r="31437" b="7535"/>
          <a:stretch/>
        </p:blipFill>
        <p:spPr>
          <a:xfrm>
            <a:off x="7772400" y="1964550"/>
            <a:ext cx="3594538" cy="3717780"/>
          </a:xfrm>
          <a:prstGeom prst="rect">
            <a:avLst/>
          </a:prstGeom>
          <a:effectLst>
            <a:softEdge rad="88900"/>
          </a:effectLst>
        </p:spPr>
      </p:pic>
    </p:spTree>
    <p:extLst>
      <p:ext uri="{BB962C8B-B14F-4D97-AF65-F5344CB8AC3E}">
        <p14:creationId xmlns:p14="http://schemas.microsoft.com/office/powerpoint/2010/main" val="870764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9C1BA4-3B24-4026-93E7-6592C02B9F2F}"/>
              </a:ext>
            </a:extLst>
          </p:cNvPr>
          <p:cNvSpPr>
            <a:spLocks noGrp="1"/>
          </p:cNvSpPr>
          <p:nvPr>
            <p:ph type="title"/>
          </p:nvPr>
        </p:nvSpPr>
        <p:spPr/>
        <p:txBody>
          <a:bodyPr/>
          <a:lstStyle/>
          <a:p>
            <a:r>
              <a:rPr lang="en-US" dirty="0"/>
              <a:t>Other Insurance Policies</a:t>
            </a:r>
          </a:p>
        </p:txBody>
      </p:sp>
      <p:sp>
        <p:nvSpPr>
          <p:cNvPr id="3" name="Content Placeholder 2">
            <a:extLst>
              <a:ext uri="{FF2B5EF4-FFF2-40B4-BE49-F238E27FC236}">
                <a16:creationId xmlns:a16="http://schemas.microsoft.com/office/drawing/2014/main" xmlns="" id="{179401A0-13DA-443F-A2E0-457DA91FC9C7}"/>
              </a:ext>
            </a:extLst>
          </p:cNvPr>
          <p:cNvSpPr>
            <a:spLocks noGrp="1"/>
          </p:cNvSpPr>
          <p:nvPr>
            <p:ph idx="1"/>
          </p:nvPr>
        </p:nvSpPr>
        <p:spPr>
          <a:xfrm>
            <a:off x="3641834" y="1825625"/>
            <a:ext cx="8156132" cy="4351338"/>
          </a:xfrm>
        </p:spPr>
        <p:txBody>
          <a:bodyPr/>
          <a:lstStyle/>
          <a:p>
            <a:pPr lvl="0"/>
            <a:r>
              <a:rPr lang="en-US" dirty="0"/>
              <a:t>Review all policies</a:t>
            </a:r>
          </a:p>
          <a:p>
            <a:r>
              <a:rPr lang="en-US" dirty="0"/>
              <a:t>Reevaluate coverage</a:t>
            </a:r>
          </a:p>
          <a:p>
            <a:pPr lvl="0"/>
            <a:r>
              <a:rPr lang="en-US" dirty="0"/>
              <a:t>Request they be issued in your name</a:t>
            </a:r>
          </a:p>
          <a:p>
            <a:pPr lvl="0"/>
            <a:r>
              <a:rPr lang="en-US" dirty="0"/>
              <a:t>Review and update beneficiary information</a:t>
            </a:r>
          </a:p>
          <a:p>
            <a:endParaRPr lang="en-US" dirty="0"/>
          </a:p>
        </p:txBody>
      </p:sp>
      <p:sp>
        <p:nvSpPr>
          <p:cNvPr id="4" name="Slide Number Placeholder 3">
            <a:extLst>
              <a:ext uri="{FF2B5EF4-FFF2-40B4-BE49-F238E27FC236}">
                <a16:creationId xmlns:a16="http://schemas.microsoft.com/office/drawing/2014/main" xmlns="" id="{AE013F7B-773D-4D06-9EA9-279AFB3D5B12}"/>
              </a:ext>
            </a:extLst>
          </p:cNvPr>
          <p:cNvSpPr>
            <a:spLocks noGrp="1"/>
          </p:cNvSpPr>
          <p:nvPr>
            <p:ph type="sldNum" sz="quarter" idx="12"/>
          </p:nvPr>
        </p:nvSpPr>
        <p:spPr/>
        <p:txBody>
          <a:bodyPr/>
          <a:lstStyle/>
          <a:p>
            <a:fld id="{96F5C231-AD7D-4603-B2D7-EC5E5C0D085B}" type="slidenum">
              <a:rPr lang="en-US" smtClean="0"/>
              <a:t>13</a:t>
            </a:fld>
            <a:endParaRPr lang="en-US" dirty="0"/>
          </a:p>
        </p:txBody>
      </p:sp>
      <p:pic>
        <p:nvPicPr>
          <p:cNvPr id="6" name="Picture 5">
            <a:extLst>
              <a:ext uri="{FF2B5EF4-FFF2-40B4-BE49-F238E27FC236}">
                <a16:creationId xmlns:a16="http://schemas.microsoft.com/office/drawing/2014/main" xmlns="" id="{AFCD8908-5403-4058-94F8-FD2880C935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034" y="1711406"/>
            <a:ext cx="3069349" cy="4465557"/>
          </a:xfrm>
          <a:prstGeom prst="rect">
            <a:avLst/>
          </a:prstGeom>
          <a:effectLst>
            <a:softEdge rad="127000"/>
          </a:effectLst>
        </p:spPr>
      </p:pic>
    </p:spTree>
    <p:extLst>
      <p:ext uri="{BB962C8B-B14F-4D97-AF65-F5344CB8AC3E}">
        <p14:creationId xmlns:p14="http://schemas.microsoft.com/office/powerpoint/2010/main" val="391036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1370D1-95E3-4503-BE12-A03EF2D618AD}"/>
              </a:ext>
            </a:extLst>
          </p:cNvPr>
          <p:cNvSpPr>
            <a:spLocks noGrp="1"/>
          </p:cNvSpPr>
          <p:nvPr>
            <p:ph type="title"/>
          </p:nvPr>
        </p:nvSpPr>
        <p:spPr/>
        <p:txBody>
          <a:bodyPr/>
          <a:lstStyle/>
          <a:p>
            <a:r>
              <a:rPr lang="en-US" dirty="0"/>
              <a:t>Change Beneficiary Designations</a:t>
            </a:r>
          </a:p>
        </p:txBody>
      </p:sp>
      <p:sp>
        <p:nvSpPr>
          <p:cNvPr id="3" name="Content Placeholder 2">
            <a:extLst>
              <a:ext uri="{FF2B5EF4-FFF2-40B4-BE49-F238E27FC236}">
                <a16:creationId xmlns:a16="http://schemas.microsoft.com/office/drawing/2014/main" xmlns="" id="{A2241622-7FAA-4ACD-8BDA-27EE45D355BD}"/>
              </a:ext>
            </a:extLst>
          </p:cNvPr>
          <p:cNvSpPr>
            <a:spLocks noGrp="1"/>
          </p:cNvSpPr>
          <p:nvPr>
            <p:ph idx="1"/>
          </p:nvPr>
        </p:nvSpPr>
        <p:spPr>
          <a:xfrm>
            <a:off x="4589080" y="1687459"/>
            <a:ext cx="6578266" cy="4351338"/>
          </a:xfrm>
        </p:spPr>
        <p:txBody>
          <a:bodyPr/>
          <a:lstStyle/>
          <a:p>
            <a:r>
              <a:rPr lang="en-US" dirty="0"/>
              <a:t>Review all designations</a:t>
            </a:r>
          </a:p>
          <a:p>
            <a:r>
              <a:rPr lang="en-US" dirty="0"/>
              <a:t>Make changes as needed</a:t>
            </a:r>
          </a:p>
          <a:p>
            <a:r>
              <a:rPr lang="en-US" dirty="0"/>
              <a:t>Failure to modify designations may result in lengthy court issues, as beneficiary designations often take precedent over court orders</a:t>
            </a:r>
          </a:p>
        </p:txBody>
      </p:sp>
      <p:sp>
        <p:nvSpPr>
          <p:cNvPr id="4" name="Slide Number Placeholder 3">
            <a:extLst>
              <a:ext uri="{FF2B5EF4-FFF2-40B4-BE49-F238E27FC236}">
                <a16:creationId xmlns:a16="http://schemas.microsoft.com/office/drawing/2014/main" xmlns="" id="{9F6B5546-A5A1-4616-AD27-C9BBDC74B5EC}"/>
              </a:ext>
            </a:extLst>
          </p:cNvPr>
          <p:cNvSpPr>
            <a:spLocks noGrp="1"/>
          </p:cNvSpPr>
          <p:nvPr>
            <p:ph type="sldNum" sz="quarter" idx="12"/>
          </p:nvPr>
        </p:nvSpPr>
        <p:spPr/>
        <p:txBody>
          <a:bodyPr/>
          <a:lstStyle/>
          <a:p>
            <a:fld id="{96F5C231-AD7D-4603-B2D7-EC5E5C0D085B}" type="slidenum">
              <a:rPr lang="en-US" smtClean="0"/>
              <a:t>14</a:t>
            </a:fld>
            <a:endParaRPr lang="en-US" dirty="0"/>
          </a:p>
        </p:txBody>
      </p:sp>
      <p:pic>
        <p:nvPicPr>
          <p:cNvPr id="6" name="Picture 5">
            <a:extLst>
              <a:ext uri="{FF2B5EF4-FFF2-40B4-BE49-F238E27FC236}">
                <a16:creationId xmlns:a16="http://schemas.microsoft.com/office/drawing/2014/main" xmlns="" id="{0405D312-7D0A-47C6-9F6F-068CF40825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654" y="1687459"/>
            <a:ext cx="3042849" cy="4002892"/>
          </a:xfrm>
          <a:prstGeom prst="rect">
            <a:avLst/>
          </a:prstGeom>
        </p:spPr>
      </p:pic>
    </p:spTree>
    <p:extLst>
      <p:ext uri="{BB962C8B-B14F-4D97-AF65-F5344CB8AC3E}">
        <p14:creationId xmlns:p14="http://schemas.microsoft.com/office/powerpoint/2010/main" val="2472395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C2393D-F8E4-48F2-B9A3-52C9E96C8A09}"/>
              </a:ext>
            </a:extLst>
          </p:cNvPr>
          <p:cNvSpPr>
            <a:spLocks noGrp="1"/>
          </p:cNvSpPr>
          <p:nvPr>
            <p:ph type="title"/>
          </p:nvPr>
        </p:nvSpPr>
        <p:spPr/>
        <p:txBody>
          <a:bodyPr/>
          <a:lstStyle/>
          <a:p>
            <a:r>
              <a:rPr lang="en-US" dirty="0"/>
              <a:t>Filing for Divorce</a:t>
            </a:r>
          </a:p>
        </p:txBody>
      </p:sp>
      <p:sp>
        <p:nvSpPr>
          <p:cNvPr id="3" name="Content Placeholder 2">
            <a:extLst>
              <a:ext uri="{FF2B5EF4-FFF2-40B4-BE49-F238E27FC236}">
                <a16:creationId xmlns:a16="http://schemas.microsoft.com/office/drawing/2014/main" xmlns="" id="{5139E13F-6401-440E-A660-B4BC66AD7B8D}"/>
              </a:ext>
            </a:extLst>
          </p:cNvPr>
          <p:cNvSpPr>
            <a:spLocks noGrp="1"/>
          </p:cNvSpPr>
          <p:nvPr>
            <p:ph idx="1"/>
          </p:nvPr>
        </p:nvSpPr>
        <p:spPr>
          <a:xfrm>
            <a:off x="413238" y="1825625"/>
            <a:ext cx="6681246" cy="4351338"/>
          </a:xfrm>
        </p:spPr>
        <p:txBody>
          <a:bodyPr/>
          <a:lstStyle/>
          <a:p>
            <a:r>
              <a:rPr lang="en-US" dirty="0"/>
              <a:t>Determining where to file for divorce can be challenging for military families</a:t>
            </a:r>
          </a:p>
          <a:p>
            <a:r>
              <a:rPr lang="en-US" dirty="0"/>
              <a:t>A Marine may be stationed in one state, claim legal residency in another state, and have a spouse who lives in yet another state</a:t>
            </a:r>
          </a:p>
          <a:p>
            <a:r>
              <a:rPr lang="en-US" dirty="0"/>
              <a:t>Consult a legal advisor and use the state with the most advantageous divorce laws</a:t>
            </a:r>
          </a:p>
        </p:txBody>
      </p:sp>
      <p:sp>
        <p:nvSpPr>
          <p:cNvPr id="4" name="Slide Number Placeholder 3">
            <a:extLst>
              <a:ext uri="{FF2B5EF4-FFF2-40B4-BE49-F238E27FC236}">
                <a16:creationId xmlns:a16="http://schemas.microsoft.com/office/drawing/2014/main" xmlns="" id="{4EC2456D-14FD-4328-B88F-EFD0802001F7}"/>
              </a:ext>
            </a:extLst>
          </p:cNvPr>
          <p:cNvSpPr>
            <a:spLocks noGrp="1"/>
          </p:cNvSpPr>
          <p:nvPr>
            <p:ph type="sldNum" sz="quarter" idx="12"/>
          </p:nvPr>
        </p:nvSpPr>
        <p:spPr/>
        <p:txBody>
          <a:bodyPr/>
          <a:lstStyle/>
          <a:p>
            <a:fld id="{96F5C231-AD7D-4603-B2D7-EC5E5C0D085B}" type="slidenum">
              <a:rPr lang="en-US" smtClean="0"/>
              <a:t>15</a:t>
            </a:fld>
            <a:endParaRPr lang="en-US" dirty="0"/>
          </a:p>
        </p:txBody>
      </p:sp>
      <p:pic>
        <p:nvPicPr>
          <p:cNvPr id="6" name="Picture 5">
            <a:extLst>
              <a:ext uri="{FF2B5EF4-FFF2-40B4-BE49-F238E27FC236}">
                <a16:creationId xmlns:a16="http://schemas.microsoft.com/office/drawing/2014/main" xmlns="" id="{21A33BF3-C020-4039-8D36-6D5BE71AC3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1967" y="1825625"/>
            <a:ext cx="3858768" cy="2916936"/>
          </a:xfrm>
          <a:prstGeom prst="rect">
            <a:avLst/>
          </a:prstGeom>
          <a:effectLst>
            <a:softEdge rad="88900"/>
          </a:effectLst>
        </p:spPr>
      </p:pic>
    </p:spTree>
    <p:extLst>
      <p:ext uri="{BB962C8B-B14F-4D97-AF65-F5344CB8AC3E}">
        <p14:creationId xmlns:p14="http://schemas.microsoft.com/office/powerpoint/2010/main" val="2253212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534517-35BE-4F98-97C3-E65C8726A52A}"/>
              </a:ext>
            </a:extLst>
          </p:cNvPr>
          <p:cNvSpPr>
            <a:spLocks noGrp="1"/>
          </p:cNvSpPr>
          <p:nvPr>
            <p:ph type="title"/>
          </p:nvPr>
        </p:nvSpPr>
        <p:spPr/>
        <p:txBody>
          <a:bodyPr/>
          <a:lstStyle/>
          <a:p>
            <a:r>
              <a:rPr lang="en-US" dirty="0"/>
              <a:t>Providing Child Support</a:t>
            </a:r>
          </a:p>
        </p:txBody>
      </p:sp>
      <p:sp>
        <p:nvSpPr>
          <p:cNvPr id="3" name="Content Placeholder 2">
            <a:extLst>
              <a:ext uri="{FF2B5EF4-FFF2-40B4-BE49-F238E27FC236}">
                <a16:creationId xmlns:a16="http://schemas.microsoft.com/office/drawing/2014/main" xmlns="" id="{F8CD424B-66CA-4130-B8BF-F99F827B315C}"/>
              </a:ext>
            </a:extLst>
          </p:cNvPr>
          <p:cNvSpPr>
            <a:spLocks noGrp="1"/>
          </p:cNvSpPr>
          <p:nvPr>
            <p:ph idx="1"/>
          </p:nvPr>
        </p:nvSpPr>
        <p:spPr>
          <a:xfrm>
            <a:off x="413237" y="1825625"/>
            <a:ext cx="8006863" cy="4351338"/>
          </a:xfrm>
        </p:spPr>
        <p:txBody>
          <a:bodyPr>
            <a:normAutofit/>
          </a:bodyPr>
          <a:lstStyle/>
          <a:p>
            <a:pPr lvl="0"/>
            <a:r>
              <a:rPr lang="en-US" dirty="0"/>
              <a:t>Chapter 15 of the Legal Administration Manual (MCO P5800.16A) states that all Marines must provide financial support to their dependents</a:t>
            </a:r>
          </a:p>
          <a:p>
            <a:pPr lvl="0"/>
            <a:r>
              <a:rPr lang="en-US" dirty="0"/>
              <a:t>In addition, state domestic relations or family law will influence child custody and support issues </a:t>
            </a:r>
          </a:p>
          <a:p>
            <a:r>
              <a:rPr lang="en-US" dirty="0"/>
              <a:t>Due to these complexities, it is important to find legal counsel that understands the interaction of state law with military law</a:t>
            </a:r>
          </a:p>
        </p:txBody>
      </p:sp>
      <p:sp>
        <p:nvSpPr>
          <p:cNvPr id="4" name="Slide Number Placeholder 3">
            <a:extLst>
              <a:ext uri="{FF2B5EF4-FFF2-40B4-BE49-F238E27FC236}">
                <a16:creationId xmlns:a16="http://schemas.microsoft.com/office/drawing/2014/main" xmlns="" id="{48ED5324-E249-46D1-A5F6-4138E571E80C}"/>
              </a:ext>
            </a:extLst>
          </p:cNvPr>
          <p:cNvSpPr>
            <a:spLocks noGrp="1"/>
          </p:cNvSpPr>
          <p:nvPr>
            <p:ph type="sldNum" sz="quarter" idx="12"/>
          </p:nvPr>
        </p:nvSpPr>
        <p:spPr/>
        <p:txBody>
          <a:bodyPr/>
          <a:lstStyle/>
          <a:p>
            <a:fld id="{96F5C231-AD7D-4603-B2D7-EC5E5C0D085B}" type="slidenum">
              <a:rPr lang="en-US" smtClean="0"/>
              <a:t>16</a:t>
            </a:fld>
            <a:endParaRPr lang="en-US" dirty="0"/>
          </a:p>
        </p:txBody>
      </p:sp>
      <p:pic>
        <p:nvPicPr>
          <p:cNvPr id="6" name="Picture 5">
            <a:extLst>
              <a:ext uri="{FF2B5EF4-FFF2-40B4-BE49-F238E27FC236}">
                <a16:creationId xmlns:a16="http://schemas.microsoft.com/office/drawing/2014/main" xmlns="" id="{9E15D597-ECB9-44A6-B411-7F56392DB9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0100" y="1818427"/>
            <a:ext cx="2428875" cy="4010025"/>
          </a:xfrm>
          <a:prstGeom prst="rect">
            <a:avLst/>
          </a:prstGeom>
          <a:effectLst>
            <a:softEdge rad="63500"/>
          </a:effectLst>
        </p:spPr>
      </p:pic>
    </p:spTree>
    <p:extLst>
      <p:ext uri="{BB962C8B-B14F-4D97-AF65-F5344CB8AC3E}">
        <p14:creationId xmlns:p14="http://schemas.microsoft.com/office/powerpoint/2010/main" val="1049584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6691EF-8BB1-4D52-90EB-D7633C379F02}"/>
              </a:ext>
            </a:extLst>
          </p:cNvPr>
          <p:cNvSpPr>
            <a:spLocks noGrp="1"/>
          </p:cNvSpPr>
          <p:nvPr>
            <p:ph type="title"/>
          </p:nvPr>
        </p:nvSpPr>
        <p:spPr/>
        <p:txBody>
          <a:bodyPr/>
          <a:lstStyle/>
          <a:p>
            <a:r>
              <a:rPr lang="en-US" dirty="0"/>
              <a:t>Spousal Support	</a:t>
            </a:r>
          </a:p>
        </p:txBody>
      </p:sp>
      <p:sp>
        <p:nvSpPr>
          <p:cNvPr id="3" name="Content Placeholder 2">
            <a:extLst>
              <a:ext uri="{FF2B5EF4-FFF2-40B4-BE49-F238E27FC236}">
                <a16:creationId xmlns:a16="http://schemas.microsoft.com/office/drawing/2014/main" xmlns="" id="{EA37AF27-3744-46C3-AD79-54F52149A85D}"/>
              </a:ext>
            </a:extLst>
          </p:cNvPr>
          <p:cNvSpPr>
            <a:spLocks noGrp="1"/>
          </p:cNvSpPr>
          <p:nvPr>
            <p:ph idx="1"/>
          </p:nvPr>
        </p:nvSpPr>
        <p:spPr>
          <a:xfrm>
            <a:off x="637682" y="1825625"/>
            <a:ext cx="11388063" cy="4351338"/>
          </a:xfrm>
        </p:spPr>
        <p:txBody>
          <a:bodyPr/>
          <a:lstStyle/>
          <a:p>
            <a:r>
              <a:rPr lang="en-US" dirty="0">
                <a:solidFill>
                  <a:srgbClr val="222222"/>
                </a:solidFill>
              </a:rPr>
              <a:t>Spousal support or alimony is a court-ordered financial provision for a former spouse after during separation or after divorce</a:t>
            </a:r>
          </a:p>
          <a:p>
            <a:r>
              <a:rPr lang="en-US" dirty="0">
                <a:solidFill>
                  <a:srgbClr val="222222"/>
                </a:solidFill>
              </a:rPr>
              <a:t>For short marriages or when the couple is young, alimony may not be required or required for only a short time</a:t>
            </a:r>
          </a:p>
          <a:p>
            <a:r>
              <a:rPr lang="en-US" dirty="0">
                <a:solidFill>
                  <a:srgbClr val="222222"/>
                </a:solidFill>
              </a:rPr>
              <a:t>In longer marriages, it may be required by the court</a:t>
            </a:r>
          </a:p>
          <a:p>
            <a:r>
              <a:rPr lang="en-US" dirty="0">
                <a:solidFill>
                  <a:srgbClr val="222222"/>
                </a:solidFill>
              </a:rPr>
              <a:t>Get legal advice if alimony is a possibility</a:t>
            </a:r>
            <a:endParaRPr lang="en-US" dirty="0"/>
          </a:p>
        </p:txBody>
      </p:sp>
      <p:sp>
        <p:nvSpPr>
          <p:cNvPr id="4" name="Slide Number Placeholder 3">
            <a:extLst>
              <a:ext uri="{FF2B5EF4-FFF2-40B4-BE49-F238E27FC236}">
                <a16:creationId xmlns:a16="http://schemas.microsoft.com/office/drawing/2014/main" xmlns="" id="{F9D67150-CAD5-4169-AF48-5F71706E3CBD}"/>
              </a:ext>
            </a:extLst>
          </p:cNvPr>
          <p:cNvSpPr>
            <a:spLocks noGrp="1"/>
          </p:cNvSpPr>
          <p:nvPr>
            <p:ph type="sldNum" sz="quarter" idx="12"/>
          </p:nvPr>
        </p:nvSpPr>
        <p:spPr/>
        <p:txBody>
          <a:bodyPr/>
          <a:lstStyle/>
          <a:p>
            <a:fld id="{96F5C231-AD7D-4603-B2D7-EC5E5C0D085B}" type="slidenum">
              <a:rPr lang="en-US" smtClean="0"/>
              <a:t>17</a:t>
            </a:fld>
            <a:endParaRPr lang="en-US" dirty="0"/>
          </a:p>
        </p:txBody>
      </p:sp>
    </p:spTree>
    <p:extLst>
      <p:ext uri="{BB962C8B-B14F-4D97-AF65-F5344CB8AC3E}">
        <p14:creationId xmlns:p14="http://schemas.microsoft.com/office/powerpoint/2010/main" val="3412320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9B1067-2B67-45C8-99B2-D3E394768799}"/>
              </a:ext>
            </a:extLst>
          </p:cNvPr>
          <p:cNvSpPr>
            <a:spLocks noGrp="1"/>
          </p:cNvSpPr>
          <p:nvPr>
            <p:ph type="title"/>
          </p:nvPr>
        </p:nvSpPr>
        <p:spPr/>
        <p:txBody>
          <a:bodyPr/>
          <a:lstStyle/>
          <a:p>
            <a:r>
              <a:rPr lang="en-US" dirty="0"/>
              <a:t>Execute a Financial Strategy</a:t>
            </a:r>
          </a:p>
        </p:txBody>
      </p:sp>
      <p:sp>
        <p:nvSpPr>
          <p:cNvPr id="3" name="Content Placeholder 2">
            <a:extLst>
              <a:ext uri="{FF2B5EF4-FFF2-40B4-BE49-F238E27FC236}">
                <a16:creationId xmlns:a16="http://schemas.microsoft.com/office/drawing/2014/main" xmlns="" id="{E8F8895D-014A-4EDF-AB42-D9B8BB814FDA}"/>
              </a:ext>
            </a:extLst>
          </p:cNvPr>
          <p:cNvSpPr>
            <a:spLocks noGrp="1"/>
          </p:cNvSpPr>
          <p:nvPr>
            <p:ph idx="1"/>
          </p:nvPr>
        </p:nvSpPr>
        <p:spPr>
          <a:xfrm>
            <a:off x="413237" y="1825625"/>
            <a:ext cx="5962163" cy="4351338"/>
          </a:xfrm>
        </p:spPr>
        <p:txBody>
          <a:bodyPr/>
          <a:lstStyle/>
          <a:p>
            <a:r>
              <a:rPr lang="en-US" dirty="0"/>
              <a:t>Work with a financial management counselor to develop a short-term and long-term financial strategy</a:t>
            </a:r>
          </a:p>
          <a:p>
            <a:r>
              <a:rPr lang="en-US" dirty="0"/>
              <a:t> Include your needs and wants as well of those of any children</a:t>
            </a:r>
          </a:p>
          <a:p>
            <a:endParaRPr lang="en-US" dirty="0"/>
          </a:p>
        </p:txBody>
      </p:sp>
      <p:sp>
        <p:nvSpPr>
          <p:cNvPr id="4" name="Slide Number Placeholder 3">
            <a:extLst>
              <a:ext uri="{FF2B5EF4-FFF2-40B4-BE49-F238E27FC236}">
                <a16:creationId xmlns:a16="http://schemas.microsoft.com/office/drawing/2014/main" xmlns="" id="{16F5C94C-F712-41FE-B1EA-CEA9134E91AF}"/>
              </a:ext>
            </a:extLst>
          </p:cNvPr>
          <p:cNvSpPr>
            <a:spLocks noGrp="1"/>
          </p:cNvSpPr>
          <p:nvPr>
            <p:ph type="sldNum" sz="quarter" idx="12"/>
          </p:nvPr>
        </p:nvSpPr>
        <p:spPr/>
        <p:txBody>
          <a:bodyPr/>
          <a:lstStyle/>
          <a:p>
            <a:fld id="{96F5C231-AD7D-4603-B2D7-EC5E5C0D085B}" type="slidenum">
              <a:rPr lang="en-US" smtClean="0"/>
              <a:t>18</a:t>
            </a:fld>
            <a:endParaRPr lang="en-US" dirty="0"/>
          </a:p>
        </p:txBody>
      </p:sp>
      <p:pic>
        <p:nvPicPr>
          <p:cNvPr id="6" name="Picture 5">
            <a:extLst>
              <a:ext uri="{FF2B5EF4-FFF2-40B4-BE49-F238E27FC236}">
                <a16:creationId xmlns:a16="http://schemas.microsoft.com/office/drawing/2014/main" xmlns="" id="{66F50F9B-D970-4CA0-99FC-FA68623BC7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9215" y="1749384"/>
            <a:ext cx="2614992" cy="4225748"/>
          </a:xfrm>
          <a:prstGeom prst="rect">
            <a:avLst/>
          </a:prstGeom>
          <a:effectLst>
            <a:softEdge rad="76200"/>
          </a:effectLst>
        </p:spPr>
      </p:pic>
    </p:spTree>
    <p:extLst>
      <p:ext uri="{BB962C8B-B14F-4D97-AF65-F5344CB8AC3E}">
        <p14:creationId xmlns:p14="http://schemas.microsoft.com/office/powerpoint/2010/main" val="2847946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8B36AA-2705-4C78-9773-BDF07161CD41}"/>
              </a:ext>
            </a:extLst>
          </p:cNvPr>
          <p:cNvSpPr>
            <a:spLocks noGrp="1"/>
          </p:cNvSpPr>
          <p:nvPr>
            <p:ph type="title"/>
          </p:nvPr>
        </p:nvSpPr>
        <p:spPr/>
        <p:txBody>
          <a:bodyPr/>
          <a:lstStyle/>
          <a:p>
            <a:r>
              <a:rPr lang="en-US" dirty="0"/>
              <a:t>Divorce: Question #1</a:t>
            </a:r>
          </a:p>
        </p:txBody>
      </p:sp>
      <p:sp>
        <p:nvSpPr>
          <p:cNvPr id="3" name="Content Placeholder 2">
            <a:extLst>
              <a:ext uri="{FF2B5EF4-FFF2-40B4-BE49-F238E27FC236}">
                <a16:creationId xmlns:a16="http://schemas.microsoft.com/office/drawing/2014/main" xmlns="" id="{D6F38D26-1360-439E-9D83-0C2B842ABD39}"/>
              </a:ext>
            </a:extLst>
          </p:cNvPr>
          <p:cNvSpPr>
            <a:spLocks noGrp="1"/>
          </p:cNvSpPr>
          <p:nvPr>
            <p:ph sz="half" idx="1"/>
          </p:nvPr>
        </p:nvSpPr>
        <p:spPr/>
        <p:txBody>
          <a:bodyPr>
            <a:normAutofit/>
          </a:bodyPr>
          <a:lstStyle/>
          <a:p>
            <a:pPr marL="0" lvl="0" indent="0">
              <a:buNone/>
            </a:pPr>
            <a:r>
              <a:rPr lang="en-US" dirty="0"/>
              <a:t>You must be married to your spouse for at least 10 years before your former spouse can be awarded part of your retirement pay.</a:t>
            </a:r>
          </a:p>
          <a:p>
            <a:pPr marL="514350" lvl="0" indent="-514350">
              <a:buFont typeface="+mj-lt"/>
              <a:buAutoNum type="alphaLcParenR"/>
            </a:pPr>
            <a:r>
              <a:rPr lang="en-US" dirty="0"/>
              <a:t>True</a:t>
            </a:r>
          </a:p>
          <a:p>
            <a:pPr marL="514350" lvl="0" indent="-514350">
              <a:buFont typeface="+mj-lt"/>
              <a:buAutoNum type="alphaLcParenR"/>
            </a:pPr>
            <a:r>
              <a:rPr lang="en-US" dirty="0"/>
              <a:t>False</a:t>
            </a:r>
          </a:p>
          <a:p>
            <a:endParaRPr lang="en-US" dirty="0"/>
          </a:p>
        </p:txBody>
      </p:sp>
      <p:sp>
        <p:nvSpPr>
          <p:cNvPr id="6" name="Slide Number Placeholder 5">
            <a:extLst>
              <a:ext uri="{FF2B5EF4-FFF2-40B4-BE49-F238E27FC236}">
                <a16:creationId xmlns:a16="http://schemas.microsoft.com/office/drawing/2014/main" xmlns="" id="{F97271B0-8E76-4124-B940-B92118ECD43D}"/>
              </a:ext>
            </a:extLst>
          </p:cNvPr>
          <p:cNvSpPr>
            <a:spLocks noGrp="1"/>
          </p:cNvSpPr>
          <p:nvPr>
            <p:ph type="sldNum" sz="quarter" idx="12"/>
          </p:nvPr>
        </p:nvSpPr>
        <p:spPr/>
        <p:txBody>
          <a:bodyPr/>
          <a:lstStyle/>
          <a:p>
            <a:fld id="{96F5C231-AD7D-4603-B2D7-EC5E5C0D085B}" type="slidenum">
              <a:rPr lang="en-US" smtClean="0"/>
              <a:t>19</a:t>
            </a:fld>
            <a:endParaRPr lang="en-US" dirty="0"/>
          </a:p>
        </p:txBody>
      </p:sp>
      <p:pic>
        <p:nvPicPr>
          <p:cNvPr id="7" name="Content Placeholder 12">
            <a:extLst>
              <a:ext uri="{FF2B5EF4-FFF2-40B4-BE49-F238E27FC236}">
                <a16:creationId xmlns:a16="http://schemas.microsoft.com/office/drawing/2014/main" xmlns="" id="{CFB93F42-078E-4C74-BDB4-3BA116BD6F21}"/>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6172200" y="2055315"/>
            <a:ext cx="5181600" cy="3891957"/>
          </a:xfrm>
        </p:spPr>
      </p:pic>
    </p:spTree>
    <p:extLst>
      <p:ext uri="{BB962C8B-B14F-4D97-AF65-F5344CB8AC3E}">
        <p14:creationId xmlns:p14="http://schemas.microsoft.com/office/powerpoint/2010/main" val="2865103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FF9B6F-BF7A-4DBE-AD78-A905C3A91B1E}"/>
              </a:ext>
            </a:extLst>
          </p:cNvPr>
          <p:cNvSpPr>
            <a:spLocks noGrp="1"/>
          </p:cNvSpPr>
          <p:nvPr>
            <p:ph type="title"/>
          </p:nvPr>
        </p:nvSpPr>
        <p:spPr/>
        <p:txBody>
          <a:bodyPr/>
          <a:lstStyle/>
          <a:p>
            <a:r>
              <a:rPr lang="en-US" dirty="0"/>
              <a:t>Marine Life Cycle: Major Life Events</a:t>
            </a:r>
          </a:p>
        </p:txBody>
      </p:sp>
      <p:sp>
        <p:nvSpPr>
          <p:cNvPr id="3" name="Content Placeholder 2">
            <a:extLst>
              <a:ext uri="{FF2B5EF4-FFF2-40B4-BE49-F238E27FC236}">
                <a16:creationId xmlns:a16="http://schemas.microsoft.com/office/drawing/2014/main" xmlns="" id="{A82457F5-F682-4349-B189-166053466AB5}"/>
              </a:ext>
            </a:extLst>
          </p:cNvPr>
          <p:cNvSpPr>
            <a:spLocks noGrp="1"/>
          </p:cNvSpPr>
          <p:nvPr>
            <p:ph sz="half" idx="1"/>
          </p:nvPr>
        </p:nvSpPr>
        <p:spPr>
          <a:xfrm>
            <a:off x="413232" y="1825625"/>
            <a:ext cx="4012412" cy="4351338"/>
          </a:xfrm>
        </p:spPr>
        <p:txBody>
          <a:bodyPr/>
          <a:lstStyle/>
          <a:p>
            <a:r>
              <a:rPr lang="en-US" dirty="0"/>
              <a:t>Single living in quarters</a:t>
            </a:r>
          </a:p>
          <a:p>
            <a:r>
              <a:rPr lang="en-US" dirty="0"/>
              <a:t>Moving-off base</a:t>
            </a:r>
          </a:p>
          <a:p>
            <a:r>
              <a:rPr lang="en-US" dirty="0"/>
              <a:t>Buying a car</a:t>
            </a:r>
          </a:p>
          <a:p>
            <a:r>
              <a:rPr lang="en-US" dirty="0"/>
              <a:t>Getting married</a:t>
            </a:r>
          </a:p>
          <a:p>
            <a:r>
              <a:rPr lang="en-US" dirty="0"/>
              <a:t>Having children</a:t>
            </a:r>
          </a:p>
          <a:p>
            <a:endParaRPr lang="en-US" dirty="0"/>
          </a:p>
        </p:txBody>
      </p:sp>
      <p:sp>
        <p:nvSpPr>
          <p:cNvPr id="4" name="Content Placeholder 3">
            <a:extLst>
              <a:ext uri="{FF2B5EF4-FFF2-40B4-BE49-F238E27FC236}">
                <a16:creationId xmlns:a16="http://schemas.microsoft.com/office/drawing/2014/main" xmlns="" id="{5B9BB374-BE39-4B9B-AACF-EBD80C5270F8}"/>
              </a:ext>
            </a:extLst>
          </p:cNvPr>
          <p:cNvSpPr>
            <a:spLocks noGrp="1"/>
          </p:cNvSpPr>
          <p:nvPr>
            <p:ph sz="half" idx="2"/>
          </p:nvPr>
        </p:nvSpPr>
        <p:spPr>
          <a:xfrm>
            <a:off x="4278086" y="1809387"/>
            <a:ext cx="3899263" cy="4351338"/>
          </a:xfrm>
        </p:spPr>
        <p:txBody>
          <a:bodyPr/>
          <a:lstStyle/>
          <a:p>
            <a:r>
              <a:rPr lang="en-US" dirty="0"/>
              <a:t>Buying a home</a:t>
            </a:r>
          </a:p>
          <a:p>
            <a:r>
              <a:rPr lang="en-US" dirty="0"/>
              <a:t>Increasing assets</a:t>
            </a:r>
          </a:p>
          <a:p>
            <a:r>
              <a:rPr lang="en-US" b="1" dirty="0"/>
              <a:t>Divorce</a:t>
            </a:r>
          </a:p>
          <a:p>
            <a:r>
              <a:rPr lang="en-US" dirty="0"/>
              <a:t>Retirement/separation</a:t>
            </a:r>
          </a:p>
          <a:p>
            <a:r>
              <a:rPr lang="en-US" dirty="0"/>
              <a:t>Death</a:t>
            </a:r>
          </a:p>
          <a:p>
            <a:endParaRPr lang="en-US" dirty="0"/>
          </a:p>
        </p:txBody>
      </p:sp>
      <p:sp>
        <p:nvSpPr>
          <p:cNvPr id="6" name="Slide Number Placeholder 5">
            <a:extLst>
              <a:ext uri="{FF2B5EF4-FFF2-40B4-BE49-F238E27FC236}">
                <a16:creationId xmlns:a16="http://schemas.microsoft.com/office/drawing/2014/main" xmlns="" id="{071D3B14-6027-46D5-9E8D-604D9B712153}"/>
              </a:ext>
            </a:extLst>
          </p:cNvPr>
          <p:cNvSpPr>
            <a:spLocks noGrp="1"/>
          </p:cNvSpPr>
          <p:nvPr>
            <p:ph type="sldNum" sz="quarter" idx="12"/>
          </p:nvPr>
        </p:nvSpPr>
        <p:spPr/>
        <p:txBody>
          <a:bodyPr/>
          <a:lstStyle/>
          <a:p>
            <a:fld id="{96F5C231-AD7D-4603-B2D7-EC5E5C0D085B}" type="slidenum">
              <a:rPr lang="en-US" smtClean="0"/>
              <a:t>2</a:t>
            </a:fld>
            <a:endParaRPr lang="en-US" dirty="0"/>
          </a:p>
        </p:txBody>
      </p:sp>
      <p:pic>
        <p:nvPicPr>
          <p:cNvPr id="8" name="Picture 7">
            <a:extLst>
              <a:ext uri="{FF2B5EF4-FFF2-40B4-BE49-F238E27FC236}">
                <a16:creationId xmlns:a16="http://schemas.microsoft.com/office/drawing/2014/main" xmlns="" id="{7E069AF0-A107-4011-BC87-7E82BFAD0F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877"/>
          <a:stretch/>
        </p:blipFill>
        <p:spPr>
          <a:xfrm>
            <a:off x="6109855" y="4437088"/>
            <a:ext cx="5378826" cy="1879757"/>
          </a:xfrm>
          <a:prstGeom prst="rect">
            <a:avLst/>
          </a:prstGeom>
          <a:ln>
            <a:solidFill>
              <a:srgbClr val="002649"/>
            </a:solidFill>
          </a:ln>
        </p:spPr>
      </p:pic>
    </p:spTree>
    <p:extLst>
      <p:ext uri="{BB962C8B-B14F-4D97-AF65-F5344CB8AC3E}">
        <p14:creationId xmlns:p14="http://schemas.microsoft.com/office/powerpoint/2010/main" val="587383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8B36AA-2705-4C78-9773-BDF07161CD41}"/>
              </a:ext>
            </a:extLst>
          </p:cNvPr>
          <p:cNvSpPr>
            <a:spLocks noGrp="1"/>
          </p:cNvSpPr>
          <p:nvPr>
            <p:ph type="title"/>
          </p:nvPr>
        </p:nvSpPr>
        <p:spPr/>
        <p:txBody>
          <a:bodyPr/>
          <a:lstStyle/>
          <a:p>
            <a:r>
              <a:rPr lang="en-US" dirty="0"/>
              <a:t>Divorce: Question #2</a:t>
            </a:r>
          </a:p>
        </p:txBody>
      </p:sp>
      <p:sp>
        <p:nvSpPr>
          <p:cNvPr id="3" name="Content Placeholder 2">
            <a:extLst>
              <a:ext uri="{FF2B5EF4-FFF2-40B4-BE49-F238E27FC236}">
                <a16:creationId xmlns:a16="http://schemas.microsoft.com/office/drawing/2014/main" xmlns="" id="{D6F38D26-1360-439E-9D83-0C2B842ABD39}"/>
              </a:ext>
            </a:extLst>
          </p:cNvPr>
          <p:cNvSpPr>
            <a:spLocks noGrp="1"/>
          </p:cNvSpPr>
          <p:nvPr>
            <p:ph sz="half" idx="1"/>
          </p:nvPr>
        </p:nvSpPr>
        <p:spPr/>
        <p:txBody>
          <a:bodyPr/>
          <a:lstStyle/>
          <a:p>
            <a:pPr marL="0" lvl="0" indent="0">
              <a:buNone/>
            </a:pPr>
            <a:r>
              <a:rPr lang="en-US" dirty="0"/>
              <a:t>If you were married at least 10 years, your unmarried spouse can receive social security benefits on your account at age 62 if it is more than their own account.</a:t>
            </a:r>
          </a:p>
          <a:p>
            <a:pPr marL="514350" lvl="0" indent="-514350">
              <a:buFont typeface="+mj-lt"/>
              <a:buAutoNum type="alphaLcParenR"/>
            </a:pPr>
            <a:r>
              <a:rPr lang="en-US" dirty="0"/>
              <a:t>True</a:t>
            </a:r>
          </a:p>
          <a:p>
            <a:pPr marL="514350" lvl="0" indent="-514350">
              <a:buFont typeface="+mj-lt"/>
              <a:buAutoNum type="alphaLcParenR"/>
            </a:pPr>
            <a:r>
              <a:rPr lang="en-US" dirty="0"/>
              <a:t>False</a:t>
            </a:r>
          </a:p>
          <a:p>
            <a:endParaRPr lang="en-US" dirty="0"/>
          </a:p>
        </p:txBody>
      </p:sp>
      <p:sp>
        <p:nvSpPr>
          <p:cNvPr id="6" name="Slide Number Placeholder 5">
            <a:extLst>
              <a:ext uri="{FF2B5EF4-FFF2-40B4-BE49-F238E27FC236}">
                <a16:creationId xmlns:a16="http://schemas.microsoft.com/office/drawing/2014/main" xmlns="" id="{F97271B0-8E76-4124-B940-B92118ECD43D}"/>
              </a:ext>
            </a:extLst>
          </p:cNvPr>
          <p:cNvSpPr>
            <a:spLocks noGrp="1"/>
          </p:cNvSpPr>
          <p:nvPr>
            <p:ph type="sldNum" sz="quarter" idx="12"/>
          </p:nvPr>
        </p:nvSpPr>
        <p:spPr/>
        <p:txBody>
          <a:bodyPr/>
          <a:lstStyle/>
          <a:p>
            <a:fld id="{96F5C231-AD7D-4603-B2D7-EC5E5C0D085B}" type="slidenum">
              <a:rPr lang="en-US" smtClean="0"/>
              <a:t>20</a:t>
            </a:fld>
            <a:endParaRPr lang="en-US" dirty="0"/>
          </a:p>
        </p:txBody>
      </p:sp>
      <p:pic>
        <p:nvPicPr>
          <p:cNvPr id="7" name="Content Placeholder 12">
            <a:extLst>
              <a:ext uri="{FF2B5EF4-FFF2-40B4-BE49-F238E27FC236}">
                <a16:creationId xmlns:a16="http://schemas.microsoft.com/office/drawing/2014/main" xmlns="" id="{CFB93F42-078E-4C74-BDB4-3BA116BD6F21}"/>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6172200" y="2055315"/>
            <a:ext cx="5181600" cy="3891957"/>
          </a:xfrm>
        </p:spPr>
      </p:pic>
    </p:spTree>
    <p:extLst>
      <p:ext uri="{BB962C8B-B14F-4D97-AF65-F5344CB8AC3E}">
        <p14:creationId xmlns:p14="http://schemas.microsoft.com/office/powerpoint/2010/main" val="3373729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8B36AA-2705-4C78-9773-BDF07161CD41}"/>
              </a:ext>
            </a:extLst>
          </p:cNvPr>
          <p:cNvSpPr>
            <a:spLocks noGrp="1"/>
          </p:cNvSpPr>
          <p:nvPr>
            <p:ph type="title"/>
          </p:nvPr>
        </p:nvSpPr>
        <p:spPr/>
        <p:txBody>
          <a:bodyPr/>
          <a:lstStyle/>
          <a:p>
            <a:r>
              <a:rPr lang="en-US" dirty="0"/>
              <a:t>Divorce: Question #3</a:t>
            </a:r>
          </a:p>
        </p:txBody>
      </p:sp>
      <p:sp>
        <p:nvSpPr>
          <p:cNvPr id="3" name="Content Placeholder 2">
            <a:extLst>
              <a:ext uri="{FF2B5EF4-FFF2-40B4-BE49-F238E27FC236}">
                <a16:creationId xmlns:a16="http://schemas.microsoft.com/office/drawing/2014/main" xmlns="" id="{D6F38D26-1360-439E-9D83-0C2B842ABD39}"/>
              </a:ext>
            </a:extLst>
          </p:cNvPr>
          <p:cNvSpPr>
            <a:spLocks noGrp="1"/>
          </p:cNvSpPr>
          <p:nvPr>
            <p:ph sz="half" idx="1"/>
          </p:nvPr>
        </p:nvSpPr>
        <p:spPr/>
        <p:txBody>
          <a:bodyPr/>
          <a:lstStyle/>
          <a:p>
            <a:pPr marL="0" lvl="0" indent="0">
              <a:buNone/>
            </a:pPr>
            <a:r>
              <a:rPr lang="en-US" dirty="0"/>
              <a:t>If you divorce, you must continue coverage for SBP for your former spouse.</a:t>
            </a:r>
          </a:p>
          <a:p>
            <a:pPr marL="514350" lvl="0" indent="-514350">
              <a:buFont typeface="+mj-lt"/>
              <a:buAutoNum type="alphaLcParenR"/>
            </a:pPr>
            <a:r>
              <a:rPr lang="en-US" dirty="0"/>
              <a:t>True</a:t>
            </a:r>
          </a:p>
          <a:p>
            <a:pPr marL="514350" lvl="0" indent="-514350">
              <a:buFont typeface="+mj-lt"/>
              <a:buAutoNum type="alphaLcParenR"/>
            </a:pPr>
            <a:r>
              <a:rPr lang="en-US" dirty="0"/>
              <a:t>False</a:t>
            </a:r>
          </a:p>
          <a:p>
            <a:pPr marL="514350" lvl="0" indent="-514350">
              <a:buFont typeface="+mj-lt"/>
              <a:buAutoNum type="alphaLcParenR"/>
            </a:pPr>
            <a:r>
              <a:rPr lang="en-US" dirty="0"/>
              <a:t>It depends on the divorce decree</a:t>
            </a:r>
          </a:p>
          <a:p>
            <a:endParaRPr lang="en-US" dirty="0"/>
          </a:p>
        </p:txBody>
      </p:sp>
      <p:sp>
        <p:nvSpPr>
          <p:cNvPr id="6" name="Slide Number Placeholder 5">
            <a:extLst>
              <a:ext uri="{FF2B5EF4-FFF2-40B4-BE49-F238E27FC236}">
                <a16:creationId xmlns:a16="http://schemas.microsoft.com/office/drawing/2014/main" xmlns="" id="{F97271B0-8E76-4124-B940-B92118ECD43D}"/>
              </a:ext>
            </a:extLst>
          </p:cNvPr>
          <p:cNvSpPr>
            <a:spLocks noGrp="1"/>
          </p:cNvSpPr>
          <p:nvPr>
            <p:ph type="sldNum" sz="quarter" idx="12"/>
          </p:nvPr>
        </p:nvSpPr>
        <p:spPr/>
        <p:txBody>
          <a:bodyPr/>
          <a:lstStyle/>
          <a:p>
            <a:fld id="{96F5C231-AD7D-4603-B2D7-EC5E5C0D085B}" type="slidenum">
              <a:rPr lang="en-US" smtClean="0"/>
              <a:t>21</a:t>
            </a:fld>
            <a:endParaRPr lang="en-US" dirty="0"/>
          </a:p>
        </p:txBody>
      </p:sp>
      <p:pic>
        <p:nvPicPr>
          <p:cNvPr id="7" name="Content Placeholder 12">
            <a:extLst>
              <a:ext uri="{FF2B5EF4-FFF2-40B4-BE49-F238E27FC236}">
                <a16:creationId xmlns:a16="http://schemas.microsoft.com/office/drawing/2014/main" xmlns="" id="{CFB93F42-078E-4C74-BDB4-3BA116BD6F21}"/>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6172200" y="2055315"/>
            <a:ext cx="5181600" cy="3891957"/>
          </a:xfrm>
        </p:spPr>
      </p:pic>
    </p:spTree>
    <p:extLst>
      <p:ext uri="{BB962C8B-B14F-4D97-AF65-F5344CB8AC3E}">
        <p14:creationId xmlns:p14="http://schemas.microsoft.com/office/powerpoint/2010/main" val="23792111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8B36AA-2705-4C78-9773-BDF07161CD41}"/>
              </a:ext>
            </a:extLst>
          </p:cNvPr>
          <p:cNvSpPr>
            <a:spLocks noGrp="1"/>
          </p:cNvSpPr>
          <p:nvPr>
            <p:ph type="title"/>
          </p:nvPr>
        </p:nvSpPr>
        <p:spPr/>
        <p:txBody>
          <a:bodyPr/>
          <a:lstStyle/>
          <a:p>
            <a:r>
              <a:rPr lang="en-US" dirty="0"/>
              <a:t>Divorce: Question #4</a:t>
            </a:r>
          </a:p>
        </p:txBody>
      </p:sp>
      <p:sp>
        <p:nvSpPr>
          <p:cNvPr id="3" name="Content Placeholder 2">
            <a:extLst>
              <a:ext uri="{FF2B5EF4-FFF2-40B4-BE49-F238E27FC236}">
                <a16:creationId xmlns:a16="http://schemas.microsoft.com/office/drawing/2014/main" xmlns="" id="{D6F38D26-1360-439E-9D83-0C2B842ABD39}"/>
              </a:ext>
            </a:extLst>
          </p:cNvPr>
          <p:cNvSpPr>
            <a:spLocks noGrp="1"/>
          </p:cNvSpPr>
          <p:nvPr>
            <p:ph sz="half" idx="1"/>
          </p:nvPr>
        </p:nvSpPr>
        <p:spPr/>
        <p:txBody>
          <a:bodyPr/>
          <a:lstStyle/>
          <a:p>
            <a:pPr marL="0" lvl="0" indent="0">
              <a:buNone/>
            </a:pPr>
            <a:r>
              <a:rPr lang="en-US" dirty="0"/>
              <a:t>Your former spouse may convert FSGLI coverage to a commercial life insurance policy.</a:t>
            </a:r>
          </a:p>
          <a:p>
            <a:pPr marL="514350" lvl="0" indent="-514350">
              <a:buFont typeface="+mj-lt"/>
              <a:buAutoNum type="alphaLcParenR"/>
            </a:pPr>
            <a:r>
              <a:rPr lang="en-US" dirty="0"/>
              <a:t>True</a:t>
            </a:r>
          </a:p>
          <a:p>
            <a:pPr marL="514350" lvl="0" indent="-514350">
              <a:buFont typeface="+mj-lt"/>
              <a:buAutoNum type="alphaLcParenR"/>
            </a:pPr>
            <a:r>
              <a:rPr lang="en-US" dirty="0"/>
              <a:t>False</a:t>
            </a:r>
          </a:p>
          <a:p>
            <a:pPr marL="514350" lvl="0" indent="-514350">
              <a:buFont typeface="+mj-lt"/>
              <a:buAutoNum type="alphaLcParenR"/>
            </a:pPr>
            <a:r>
              <a:rPr lang="en-US" dirty="0"/>
              <a:t>It depends on the divorce decree</a:t>
            </a:r>
          </a:p>
          <a:p>
            <a:endParaRPr lang="en-US" dirty="0"/>
          </a:p>
        </p:txBody>
      </p:sp>
      <p:sp>
        <p:nvSpPr>
          <p:cNvPr id="6" name="Slide Number Placeholder 5">
            <a:extLst>
              <a:ext uri="{FF2B5EF4-FFF2-40B4-BE49-F238E27FC236}">
                <a16:creationId xmlns:a16="http://schemas.microsoft.com/office/drawing/2014/main" xmlns="" id="{F97271B0-8E76-4124-B940-B92118ECD43D}"/>
              </a:ext>
            </a:extLst>
          </p:cNvPr>
          <p:cNvSpPr>
            <a:spLocks noGrp="1"/>
          </p:cNvSpPr>
          <p:nvPr>
            <p:ph type="sldNum" sz="quarter" idx="12"/>
          </p:nvPr>
        </p:nvSpPr>
        <p:spPr/>
        <p:txBody>
          <a:bodyPr/>
          <a:lstStyle/>
          <a:p>
            <a:fld id="{96F5C231-AD7D-4603-B2D7-EC5E5C0D085B}" type="slidenum">
              <a:rPr lang="en-US" smtClean="0"/>
              <a:t>22</a:t>
            </a:fld>
            <a:endParaRPr lang="en-US" dirty="0"/>
          </a:p>
        </p:txBody>
      </p:sp>
      <p:pic>
        <p:nvPicPr>
          <p:cNvPr id="7" name="Content Placeholder 12">
            <a:extLst>
              <a:ext uri="{FF2B5EF4-FFF2-40B4-BE49-F238E27FC236}">
                <a16:creationId xmlns:a16="http://schemas.microsoft.com/office/drawing/2014/main" xmlns="" id="{CFB93F42-078E-4C74-BDB4-3BA116BD6F21}"/>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6172200" y="2055315"/>
            <a:ext cx="5181600" cy="3891957"/>
          </a:xfrm>
        </p:spPr>
      </p:pic>
    </p:spTree>
    <p:extLst>
      <p:ext uri="{BB962C8B-B14F-4D97-AF65-F5344CB8AC3E}">
        <p14:creationId xmlns:p14="http://schemas.microsoft.com/office/powerpoint/2010/main" val="42316117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8B36AA-2705-4C78-9773-BDF07161CD41}"/>
              </a:ext>
            </a:extLst>
          </p:cNvPr>
          <p:cNvSpPr>
            <a:spLocks noGrp="1"/>
          </p:cNvSpPr>
          <p:nvPr>
            <p:ph type="title"/>
          </p:nvPr>
        </p:nvSpPr>
        <p:spPr/>
        <p:txBody>
          <a:bodyPr/>
          <a:lstStyle/>
          <a:p>
            <a:r>
              <a:rPr lang="en-US" dirty="0"/>
              <a:t>Divorce: Question #5</a:t>
            </a:r>
          </a:p>
        </p:txBody>
      </p:sp>
      <p:sp>
        <p:nvSpPr>
          <p:cNvPr id="3" name="Content Placeholder 2">
            <a:extLst>
              <a:ext uri="{FF2B5EF4-FFF2-40B4-BE49-F238E27FC236}">
                <a16:creationId xmlns:a16="http://schemas.microsoft.com/office/drawing/2014/main" xmlns="" id="{D6F38D26-1360-439E-9D83-0C2B842ABD39}"/>
              </a:ext>
            </a:extLst>
          </p:cNvPr>
          <p:cNvSpPr>
            <a:spLocks noGrp="1"/>
          </p:cNvSpPr>
          <p:nvPr>
            <p:ph sz="half" idx="1"/>
          </p:nvPr>
        </p:nvSpPr>
        <p:spPr/>
        <p:txBody>
          <a:bodyPr>
            <a:normAutofit lnSpcReduction="10000"/>
          </a:bodyPr>
          <a:lstStyle/>
          <a:p>
            <a:pPr marL="0" lvl="0" indent="0">
              <a:buNone/>
            </a:pPr>
            <a:r>
              <a:rPr lang="en-US" dirty="0"/>
              <a:t>Joe divorced his first wife, remarried, and recently passed away. He left everything in his will to his new wife but forgot to change his TSP beneficiary designation.  Who gets his TSP funds?</a:t>
            </a:r>
          </a:p>
          <a:p>
            <a:pPr marL="514350" lvl="0" indent="-514350">
              <a:buFont typeface="+mj-lt"/>
              <a:buAutoNum type="alphaLcParenR"/>
            </a:pPr>
            <a:r>
              <a:rPr lang="en-US" dirty="0"/>
              <a:t>His current wife</a:t>
            </a:r>
          </a:p>
          <a:p>
            <a:pPr marL="514350" lvl="0" indent="-514350">
              <a:buFont typeface="+mj-lt"/>
              <a:buAutoNum type="alphaLcParenR"/>
            </a:pPr>
            <a:r>
              <a:rPr lang="en-US" dirty="0"/>
              <a:t>His former wife</a:t>
            </a:r>
          </a:p>
          <a:p>
            <a:pPr marL="514350" lvl="0" indent="-514350">
              <a:buFont typeface="+mj-lt"/>
              <a:buAutoNum type="alphaLcParenR"/>
            </a:pPr>
            <a:r>
              <a:rPr lang="en-US" dirty="0"/>
              <a:t>It depends on the divorce decree</a:t>
            </a:r>
          </a:p>
          <a:p>
            <a:endParaRPr lang="en-US" dirty="0"/>
          </a:p>
        </p:txBody>
      </p:sp>
      <p:sp>
        <p:nvSpPr>
          <p:cNvPr id="6" name="Slide Number Placeholder 5">
            <a:extLst>
              <a:ext uri="{FF2B5EF4-FFF2-40B4-BE49-F238E27FC236}">
                <a16:creationId xmlns:a16="http://schemas.microsoft.com/office/drawing/2014/main" xmlns="" id="{F97271B0-8E76-4124-B940-B92118ECD43D}"/>
              </a:ext>
            </a:extLst>
          </p:cNvPr>
          <p:cNvSpPr>
            <a:spLocks noGrp="1"/>
          </p:cNvSpPr>
          <p:nvPr>
            <p:ph type="sldNum" sz="quarter" idx="12"/>
          </p:nvPr>
        </p:nvSpPr>
        <p:spPr/>
        <p:txBody>
          <a:bodyPr/>
          <a:lstStyle/>
          <a:p>
            <a:fld id="{96F5C231-AD7D-4603-B2D7-EC5E5C0D085B}" type="slidenum">
              <a:rPr lang="en-US" smtClean="0"/>
              <a:t>23</a:t>
            </a:fld>
            <a:endParaRPr lang="en-US" dirty="0"/>
          </a:p>
        </p:txBody>
      </p:sp>
      <p:pic>
        <p:nvPicPr>
          <p:cNvPr id="7" name="Content Placeholder 12">
            <a:extLst>
              <a:ext uri="{FF2B5EF4-FFF2-40B4-BE49-F238E27FC236}">
                <a16:creationId xmlns:a16="http://schemas.microsoft.com/office/drawing/2014/main" xmlns="" id="{CFB93F42-078E-4C74-BDB4-3BA116BD6F21}"/>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6172200" y="2055315"/>
            <a:ext cx="5181600" cy="3891957"/>
          </a:xfrm>
        </p:spPr>
      </p:pic>
    </p:spTree>
    <p:extLst>
      <p:ext uri="{BB962C8B-B14F-4D97-AF65-F5344CB8AC3E}">
        <p14:creationId xmlns:p14="http://schemas.microsoft.com/office/powerpoint/2010/main" val="1536443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7926D8-F1A9-4B51-A3FD-84DE5E538325}"/>
              </a:ext>
            </a:extLst>
          </p:cNvPr>
          <p:cNvSpPr>
            <a:spLocks noGrp="1"/>
          </p:cNvSpPr>
          <p:nvPr>
            <p:ph type="title"/>
          </p:nvPr>
        </p:nvSpPr>
        <p:spPr/>
        <p:txBody>
          <a:bodyPr/>
          <a:lstStyle/>
          <a:p>
            <a:r>
              <a:rPr lang="en-US" dirty="0"/>
              <a:t>Lesson Summary</a:t>
            </a:r>
          </a:p>
        </p:txBody>
      </p:sp>
      <p:sp>
        <p:nvSpPr>
          <p:cNvPr id="3" name="Content Placeholder 2">
            <a:extLst>
              <a:ext uri="{FF2B5EF4-FFF2-40B4-BE49-F238E27FC236}">
                <a16:creationId xmlns:a16="http://schemas.microsoft.com/office/drawing/2014/main" xmlns="" id="{52876285-CCC2-4F6A-9B8A-E8F3E180ECC5}"/>
              </a:ext>
            </a:extLst>
          </p:cNvPr>
          <p:cNvSpPr>
            <a:spLocks noGrp="1"/>
          </p:cNvSpPr>
          <p:nvPr>
            <p:ph idx="1"/>
          </p:nvPr>
        </p:nvSpPr>
        <p:spPr>
          <a:xfrm>
            <a:off x="413238" y="1825625"/>
            <a:ext cx="7095002" cy="4351338"/>
          </a:xfrm>
        </p:spPr>
        <p:txBody>
          <a:bodyPr/>
          <a:lstStyle/>
          <a:p>
            <a:r>
              <a:rPr lang="en-US" dirty="0"/>
              <a:t>Determine how divorce will impact your overall financial situation</a:t>
            </a:r>
          </a:p>
          <a:p>
            <a:endParaRPr lang="en-US" dirty="0"/>
          </a:p>
        </p:txBody>
      </p:sp>
      <p:sp>
        <p:nvSpPr>
          <p:cNvPr id="5" name="Slide Number Placeholder 4">
            <a:extLst>
              <a:ext uri="{FF2B5EF4-FFF2-40B4-BE49-F238E27FC236}">
                <a16:creationId xmlns:a16="http://schemas.microsoft.com/office/drawing/2014/main" xmlns="" id="{A46BA709-9370-43F2-8098-C630E8334E6E}"/>
              </a:ext>
            </a:extLst>
          </p:cNvPr>
          <p:cNvSpPr>
            <a:spLocks noGrp="1"/>
          </p:cNvSpPr>
          <p:nvPr>
            <p:ph type="sldNum" sz="quarter" idx="12"/>
          </p:nvPr>
        </p:nvSpPr>
        <p:spPr/>
        <p:txBody>
          <a:bodyPr/>
          <a:lstStyle/>
          <a:p>
            <a:fld id="{96F5C231-AD7D-4603-B2D7-EC5E5C0D085B}" type="slidenum">
              <a:rPr lang="en-US" smtClean="0"/>
              <a:t>24</a:t>
            </a:fld>
            <a:endParaRPr lang="en-US" dirty="0"/>
          </a:p>
        </p:txBody>
      </p:sp>
      <p:pic>
        <p:nvPicPr>
          <p:cNvPr id="7" name="Picture 6">
            <a:extLst>
              <a:ext uri="{FF2B5EF4-FFF2-40B4-BE49-F238E27FC236}">
                <a16:creationId xmlns:a16="http://schemas.microsoft.com/office/drawing/2014/main" xmlns="" id="{E15845E9-9677-424E-9BB7-DCA5322A15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8240" y="1604963"/>
            <a:ext cx="4034117" cy="4572000"/>
          </a:xfrm>
          <a:prstGeom prst="rect">
            <a:avLst/>
          </a:prstGeom>
        </p:spPr>
      </p:pic>
    </p:spTree>
    <p:extLst>
      <p:ext uri="{BB962C8B-B14F-4D97-AF65-F5344CB8AC3E}">
        <p14:creationId xmlns:p14="http://schemas.microsoft.com/office/powerpoint/2010/main" val="97672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7926D8-F1A9-4B51-A3FD-84DE5E538325}"/>
              </a:ext>
            </a:extLst>
          </p:cNvPr>
          <p:cNvSpPr>
            <a:spLocks noGrp="1"/>
          </p:cNvSpPr>
          <p:nvPr>
            <p:ph type="title"/>
          </p:nvPr>
        </p:nvSpPr>
        <p:spPr/>
        <p:txBody>
          <a:bodyPr/>
          <a:lstStyle/>
          <a:p>
            <a:r>
              <a:rPr lang="en-US" dirty="0"/>
              <a:t>Lesson Objective</a:t>
            </a:r>
          </a:p>
        </p:txBody>
      </p:sp>
      <p:sp>
        <p:nvSpPr>
          <p:cNvPr id="3" name="Content Placeholder 2">
            <a:extLst>
              <a:ext uri="{FF2B5EF4-FFF2-40B4-BE49-F238E27FC236}">
                <a16:creationId xmlns:a16="http://schemas.microsoft.com/office/drawing/2014/main" xmlns="" id="{52876285-CCC2-4F6A-9B8A-E8F3E180ECC5}"/>
              </a:ext>
            </a:extLst>
          </p:cNvPr>
          <p:cNvSpPr>
            <a:spLocks noGrp="1"/>
          </p:cNvSpPr>
          <p:nvPr>
            <p:ph idx="1"/>
          </p:nvPr>
        </p:nvSpPr>
        <p:spPr>
          <a:xfrm>
            <a:off x="413238" y="1825625"/>
            <a:ext cx="7095002" cy="4351338"/>
          </a:xfrm>
        </p:spPr>
        <p:txBody>
          <a:bodyPr/>
          <a:lstStyle/>
          <a:p>
            <a:pPr lvl="0"/>
            <a:r>
              <a:rPr lang="en-US" dirty="0"/>
              <a:t>Determine how divorce will impact your overall financial situation</a:t>
            </a:r>
          </a:p>
          <a:p>
            <a:endParaRPr lang="en-US" dirty="0"/>
          </a:p>
        </p:txBody>
      </p:sp>
      <p:sp>
        <p:nvSpPr>
          <p:cNvPr id="5" name="Slide Number Placeholder 4">
            <a:extLst>
              <a:ext uri="{FF2B5EF4-FFF2-40B4-BE49-F238E27FC236}">
                <a16:creationId xmlns:a16="http://schemas.microsoft.com/office/drawing/2014/main" xmlns="" id="{A46BA709-9370-43F2-8098-C630E8334E6E}"/>
              </a:ext>
            </a:extLst>
          </p:cNvPr>
          <p:cNvSpPr>
            <a:spLocks noGrp="1"/>
          </p:cNvSpPr>
          <p:nvPr>
            <p:ph type="sldNum" sz="quarter" idx="12"/>
          </p:nvPr>
        </p:nvSpPr>
        <p:spPr/>
        <p:txBody>
          <a:bodyPr/>
          <a:lstStyle/>
          <a:p>
            <a:fld id="{96F5C231-AD7D-4603-B2D7-EC5E5C0D085B}" type="slidenum">
              <a:rPr lang="en-US" smtClean="0"/>
              <a:t>3</a:t>
            </a:fld>
            <a:endParaRPr lang="en-US" dirty="0"/>
          </a:p>
        </p:txBody>
      </p:sp>
      <p:pic>
        <p:nvPicPr>
          <p:cNvPr id="7" name="Picture 6">
            <a:extLst>
              <a:ext uri="{FF2B5EF4-FFF2-40B4-BE49-F238E27FC236}">
                <a16:creationId xmlns:a16="http://schemas.microsoft.com/office/drawing/2014/main" xmlns="" id="{E15845E9-9677-424E-9BB7-DCA5322A15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8240" y="1604963"/>
            <a:ext cx="4034117" cy="4572000"/>
          </a:xfrm>
          <a:prstGeom prst="rect">
            <a:avLst/>
          </a:prstGeom>
        </p:spPr>
      </p:pic>
    </p:spTree>
    <p:extLst>
      <p:ext uri="{BB962C8B-B14F-4D97-AF65-F5344CB8AC3E}">
        <p14:creationId xmlns:p14="http://schemas.microsoft.com/office/powerpoint/2010/main" val="2657854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29A1B9-15E6-4F2D-B777-C15196F1EB33}"/>
              </a:ext>
            </a:extLst>
          </p:cNvPr>
          <p:cNvSpPr>
            <a:spLocks noGrp="1"/>
          </p:cNvSpPr>
          <p:nvPr>
            <p:ph type="title"/>
          </p:nvPr>
        </p:nvSpPr>
        <p:spPr/>
        <p:txBody>
          <a:bodyPr/>
          <a:lstStyle/>
          <a:p>
            <a:r>
              <a:rPr lang="en-US" dirty="0"/>
              <a:t>Determine Cash Flow</a:t>
            </a:r>
          </a:p>
        </p:txBody>
      </p:sp>
      <p:sp>
        <p:nvSpPr>
          <p:cNvPr id="3" name="Content Placeholder 2">
            <a:extLst>
              <a:ext uri="{FF2B5EF4-FFF2-40B4-BE49-F238E27FC236}">
                <a16:creationId xmlns:a16="http://schemas.microsoft.com/office/drawing/2014/main" xmlns="" id="{F1B97F48-2973-4F6F-94FD-EA32B7B90990}"/>
              </a:ext>
            </a:extLst>
          </p:cNvPr>
          <p:cNvSpPr>
            <a:spLocks noGrp="1"/>
          </p:cNvSpPr>
          <p:nvPr>
            <p:ph idx="1"/>
          </p:nvPr>
        </p:nvSpPr>
        <p:spPr>
          <a:xfrm>
            <a:off x="413238" y="1825625"/>
            <a:ext cx="7079762" cy="4351338"/>
          </a:xfrm>
        </p:spPr>
        <p:txBody>
          <a:bodyPr>
            <a:normAutofit/>
          </a:bodyPr>
          <a:lstStyle/>
          <a:p>
            <a:pPr marL="0" indent="0">
              <a:spcBef>
                <a:spcPct val="0"/>
              </a:spcBef>
              <a:spcAft>
                <a:spcPts val="1200"/>
              </a:spcAft>
              <a:buNone/>
            </a:pPr>
            <a:r>
              <a:rPr lang="en-US" altLang="en-US" dirty="0">
                <a:ea typeface="ＭＳ Ｐゴシック" panose="020B0600070205080204" pitchFamily="34" charset="-128"/>
              </a:rPr>
              <a:t>List:</a:t>
            </a:r>
          </a:p>
          <a:p>
            <a:pPr>
              <a:spcBef>
                <a:spcPct val="0"/>
              </a:spcBef>
              <a:spcAft>
                <a:spcPts val="1200"/>
              </a:spcAft>
            </a:pPr>
            <a:r>
              <a:rPr lang="en-US" altLang="en-US" dirty="0">
                <a:ea typeface="ＭＳ Ｐゴシック" panose="020B0600070205080204" pitchFamily="34" charset="-128"/>
              </a:rPr>
              <a:t>All income sources</a:t>
            </a:r>
          </a:p>
          <a:p>
            <a:pPr lvl="1">
              <a:spcBef>
                <a:spcPct val="0"/>
              </a:spcBef>
              <a:spcAft>
                <a:spcPts val="1200"/>
              </a:spcAft>
            </a:pPr>
            <a:r>
              <a:rPr lang="en-US" altLang="en-US" dirty="0">
                <a:ea typeface="ＭＳ Ｐゴシック" panose="020B0600070205080204" pitchFamily="34" charset="-128"/>
              </a:rPr>
              <a:t>Use Leave and Earnings Statement to identify different allowances</a:t>
            </a:r>
          </a:p>
          <a:p>
            <a:pPr>
              <a:spcBef>
                <a:spcPct val="0"/>
              </a:spcBef>
              <a:spcAft>
                <a:spcPts val="1200"/>
              </a:spcAft>
            </a:pPr>
            <a:r>
              <a:rPr lang="en-US" altLang="en-US" dirty="0">
                <a:ea typeface="ＭＳ Ｐゴシック" panose="020B0600070205080204" pitchFamily="34" charset="-128"/>
              </a:rPr>
              <a:t>Monthly bills and other expenses</a:t>
            </a:r>
          </a:p>
        </p:txBody>
      </p:sp>
      <p:sp>
        <p:nvSpPr>
          <p:cNvPr id="4" name="Slide Number Placeholder 3">
            <a:extLst>
              <a:ext uri="{FF2B5EF4-FFF2-40B4-BE49-F238E27FC236}">
                <a16:creationId xmlns:a16="http://schemas.microsoft.com/office/drawing/2014/main" xmlns="" id="{C42610D5-1B9C-4866-8DDB-7CAD90EABED1}"/>
              </a:ext>
            </a:extLst>
          </p:cNvPr>
          <p:cNvSpPr>
            <a:spLocks noGrp="1"/>
          </p:cNvSpPr>
          <p:nvPr>
            <p:ph type="sldNum" sz="quarter" idx="12"/>
          </p:nvPr>
        </p:nvSpPr>
        <p:spPr/>
        <p:txBody>
          <a:bodyPr/>
          <a:lstStyle/>
          <a:p>
            <a:fld id="{96F5C231-AD7D-4603-B2D7-EC5E5C0D085B}" type="slidenum">
              <a:rPr lang="en-US" smtClean="0"/>
              <a:t>4</a:t>
            </a:fld>
            <a:endParaRPr lang="en-US" dirty="0"/>
          </a:p>
        </p:txBody>
      </p:sp>
      <p:pic>
        <p:nvPicPr>
          <p:cNvPr id="6" name="Picture 5">
            <a:extLst>
              <a:ext uri="{FF2B5EF4-FFF2-40B4-BE49-F238E27FC236}">
                <a16:creationId xmlns:a16="http://schemas.microsoft.com/office/drawing/2014/main" xmlns="" id="{489AE93A-9F70-4091-9836-414173D36F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3822" y="1825625"/>
            <a:ext cx="2959608" cy="4267516"/>
          </a:xfrm>
          <a:prstGeom prst="rect">
            <a:avLst/>
          </a:prstGeom>
          <a:effectLst>
            <a:softEdge rad="127000"/>
          </a:effectLst>
        </p:spPr>
      </p:pic>
    </p:spTree>
    <p:extLst>
      <p:ext uri="{BB962C8B-B14F-4D97-AF65-F5344CB8AC3E}">
        <p14:creationId xmlns:p14="http://schemas.microsoft.com/office/powerpoint/2010/main" val="48359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6B9C11-2560-426F-A60E-0CF6659A6E1D}"/>
              </a:ext>
            </a:extLst>
          </p:cNvPr>
          <p:cNvSpPr>
            <a:spLocks noGrp="1"/>
          </p:cNvSpPr>
          <p:nvPr>
            <p:ph type="title"/>
          </p:nvPr>
        </p:nvSpPr>
        <p:spPr>
          <a:xfrm>
            <a:off x="193965" y="128249"/>
            <a:ext cx="11831780" cy="1201785"/>
          </a:xfrm>
        </p:spPr>
        <p:txBody>
          <a:bodyPr/>
          <a:lstStyle/>
          <a:p>
            <a:r>
              <a:rPr lang="en-US" dirty="0"/>
              <a:t>Identify Assets</a:t>
            </a:r>
          </a:p>
        </p:txBody>
      </p:sp>
      <p:sp>
        <p:nvSpPr>
          <p:cNvPr id="3" name="Content Placeholder 2">
            <a:extLst>
              <a:ext uri="{FF2B5EF4-FFF2-40B4-BE49-F238E27FC236}">
                <a16:creationId xmlns:a16="http://schemas.microsoft.com/office/drawing/2014/main" xmlns="" id="{4EF21FFD-919A-48C8-B097-0DCD45E9D02E}"/>
              </a:ext>
            </a:extLst>
          </p:cNvPr>
          <p:cNvSpPr>
            <a:spLocks noGrp="1"/>
          </p:cNvSpPr>
          <p:nvPr>
            <p:ph idx="1"/>
          </p:nvPr>
        </p:nvSpPr>
        <p:spPr>
          <a:xfrm>
            <a:off x="4745127" y="1601970"/>
            <a:ext cx="6719506" cy="4714876"/>
          </a:xfrm>
        </p:spPr>
        <p:txBody>
          <a:bodyPr>
            <a:normAutofit/>
          </a:bodyPr>
          <a:lstStyle/>
          <a:p>
            <a:r>
              <a:rPr lang="en-US" dirty="0"/>
              <a:t>Identify all shared and individual assets</a:t>
            </a:r>
          </a:p>
          <a:p>
            <a:r>
              <a:rPr lang="en-US" dirty="0"/>
              <a:t>Assets include:</a:t>
            </a:r>
          </a:p>
          <a:p>
            <a:pPr lvl="1"/>
            <a:r>
              <a:rPr lang="en-US" dirty="0"/>
              <a:t>Checking and savings accounts</a:t>
            </a:r>
          </a:p>
          <a:p>
            <a:pPr lvl="1"/>
            <a:r>
              <a:rPr lang="en-US" dirty="0"/>
              <a:t>Retirement accounts (military, TSP, and private sector)</a:t>
            </a:r>
          </a:p>
          <a:p>
            <a:pPr lvl="1"/>
            <a:r>
              <a:rPr lang="en-US" dirty="0"/>
              <a:t>Investments</a:t>
            </a:r>
          </a:p>
          <a:p>
            <a:pPr lvl="1"/>
            <a:r>
              <a:rPr lang="en-US" dirty="0"/>
              <a:t>Life insurance</a:t>
            </a:r>
          </a:p>
          <a:p>
            <a:pPr lvl="1"/>
            <a:r>
              <a:rPr lang="en-US" dirty="0"/>
              <a:t>Tangible Assets, such as cars or homes</a:t>
            </a:r>
          </a:p>
          <a:p>
            <a:pPr lvl="1"/>
            <a:endParaRPr lang="en-US" dirty="0"/>
          </a:p>
          <a:p>
            <a:endParaRPr lang="en-US" dirty="0"/>
          </a:p>
        </p:txBody>
      </p:sp>
      <p:sp>
        <p:nvSpPr>
          <p:cNvPr id="4" name="Slide Number Placeholder 3">
            <a:extLst>
              <a:ext uri="{FF2B5EF4-FFF2-40B4-BE49-F238E27FC236}">
                <a16:creationId xmlns:a16="http://schemas.microsoft.com/office/drawing/2014/main" xmlns="" id="{64FCA4D7-D49E-4DEE-B52D-76E90A5E02EB}"/>
              </a:ext>
            </a:extLst>
          </p:cNvPr>
          <p:cNvSpPr>
            <a:spLocks noGrp="1"/>
          </p:cNvSpPr>
          <p:nvPr>
            <p:ph type="sldNum" sz="quarter" idx="12"/>
          </p:nvPr>
        </p:nvSpPr>
        <p:spPr/>
        <p:txBody>
          <a:bodyPr/>
          <a:lstStyle/>
          <a:p>
            <a:fld id="{96F5C231-AD7D-4603-B2D7-EC5E5C0D085B}" type="slidenum">
              <a:rPr lang="en-US" smtClean="0"/>
              <a:t>5</a:t>
            </a:fld>
            <a:endParaRPr lang="en-US" dirty="0"/>
          </a:p>
        </p:txBody>
      </p:sp>
      <p:pic>
        <p:nvPicPr>
          <p:cNvPr id="6" name="Picture 5">
            <a:extLst>
              <a:ext uri="{FF2B5EF4-FFF2-40B4-BE49-F238E27FC236}">
                <a16:creationId xmlns:a16="http://schemas.microsoft.com/office/drawing/2014/main" xmlns="" id="{FFE76B36-9302-4F63-8024-F42E254E4D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004" y="1755620"/>
            <a:ext cx="3267456" cy="3608832"/>
          </a:xfrm>
          <a:prstGeom prst="rect">
            <a:avLst/>
          </a:prstGeom>
          <a:effectLst>
            <a:softEdge rad="127000"/>
          </a:effectLst>
        </p:spPr>
      </p:pic>
    </p:spTree>
    <p:extLst>
      <p:ext uri="{BB962C8B-B14F-4D97-AF65-F5344CB8AC3E}">
        <p14:creationId xmlns:p14="http://schemas.microsoft.com/office/powerpoint/2010/main" val="667271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FCC157-9853-4B67-B636-9D560E0DB298}"/>
              </a:ext>
            </a:extLst>
          </p:cNvPr>
          <p:cNvSpPr>
            <a:spLocks noGrp="1"/>
          </p:cNvSpPr>
          <p:nvPr>
            <p:ph type="title"/>
          </p:nvPr>
        </p:nvSpPr>
        <p:spPr>
          <a:xfrm>
            <a:off x="180110" y="80144"/>
            <a:ext cx="11831780" cy="1201785"/>
          </a:xfrm>
        </p:spPr>
        <p:txBody>
          <a:bodyPr/>
          <a:lstStyle/>
          <a:p>
            <a:r>
              <a:rPr lang="en-US" dirty="0"/>
              <a:t>Shared vs. Individual Assets</a:t>
            </a:r>
          </a:p>
        </p:txBody>
      </p:sp>
      <p:sp>
        <p:nvSpPr>
          <p:cNvPr id="3" name="Content Placeholder 2">
            <a:extLst>
              <a:ext uri="{FF2B5EF4-FFF2-40B4-BE49-F238E27FC236}">
                <a16:creationId xmlns:a16="http://schemas.microsoft.com/office/drawing/2014/main" xmlns="" id="{EB2A2C63-C0D7-4065-A391-25D03F5339C7}"/>
              </a:ext>
            </a:extLst>
          </p:cNvPr>
          <p:cNvSpPr>
            <a:spLocks noGrp="1"/>
          </p:cNvSpPr>
          <p:nvPr>
            <p:ph idx="1"/>
          </p:nvPr>
        </p:nvSpPr>
        <p:spPr>
          <a:xfrm>
            <a:off x="614597" y="1745101"/>
            <a:ext cx="7549162" cy="4351338"/>
          </a:xfrm>
        </p:spPr>
        <p:txBody>
          <a:bodyPr/>
          <a:lstStyle/>
          <a:p>
            <a:r>
              <a:rPr lang="en-US" dirty="0"/>
              <a:t>You must determine what are shared assets and what are individual assets</a:t>
            </a:r>
          </a:p>
          <a:p>
            <a:r>
              <a:rPr lang="en-US" dirty="0"/>
              <a:t>Non-marital assets (usually thought of as an asset belonging to one specific spouse) may not be divided in a divorce</a:t>
            </a:r>
          </a:p>
          <a:p>
            <a:r>
              <a:rPr lang="en-US" dirty="0"/>
              <a:t>State laws define marital and non-marital assets</a:t>
            </a:r>
          </a:p>
          <a:p>
            <a:r>
              <a:rPr lang="en-US" dirty="0"/>
              <a:t>Consult a legal advisor is there is any question about division of assets</a:t>
            </a:r>
          </a:p>
        </p:txBody>
      </p:sp>
      <p:sp>
        <p:nvSpPr>
          <p:cNvPr id="4" name="Slide Number Placeholder 3">
            <a:extLst>
              <a:ext uri="{FF2B5EF4-FFF2-40B4-BE49-F238E27FC236}">
                <a16:creationId xmlns:a16="http://schemas.microsoft.com/office/drawing/2014/main" xmlns="" id="{53717F32-625C-48C9-A1F9-7D7F74B98A6F}"/>
              </a:ext>
            </a:extLst>
          </p:cNvPr>
          <p:cNvSpPr>
            <a:spLocks noGrp="1"/>
          </p:cNvSpPr>
          <p:nvPr>
            <p:ph type="sldNum" sz="quarter" idx="12"/>
          </p:nvPr>
        </p:nvSpPr>
        <p:spPr/>
        <p:txBody>
          <a:bodyPr/>
          <a:lstStyle/>
          <a:p>
            <a:fld id="{96F5C231-AD7D-4603-B2D7-EC5E5C0D085B}" type="slidenum">
              <a:rPr lang="en-US" smtClean="0"/>
              <a:t>6</a:t>
            </a:fld>
            <a:endParaRPr lang="en-US" dirty="0"/>
          </a:p>
        </p:txBody>
      </p:sp>
      <p:pic>
        <p:nvPicPr>
          <p:cNvPr id="8" name="Picture 7">
            <a:extLst>
              <a:ext uri="{FF2B5EF4-FFF2-40B4-BE49-F238E27FC236}">
                <a16:creationId xmlns:a16="http://schemas.microsoft.com/office/drawing/2014/main" xmlns="" id="{B6FEB7B9-DAE6-4B72-883E-5444084283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0605" y="1745101"/>
            <a:ext cx="2783840" cy="4368800"/>
          </a:xfrm>
          <a:prstGeom prst="rect">
            <a:avLst/>
          </a:prstGeom>
          <a:effectLst>
            <a:softEdge rad="114300"/>
          </a:effectLst>
        </p:spPr>
      </p:pic>
    </p:spTree>
    <p:extLst>
      <p:ext uri="{BB962C8B-B14F-4D97-AF65-F5344CB8AC3E}">
        <p14:creationId xmlns:p14="http://schemas.microsoft.com/office/powerpoint/2010/main" val="629109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404004-00D1-4C0D-BA0A-ED4FD4CD2C41}"/>
              </a:ext>
            </a:extLst>
          </p:cNvPr>
          <p:cNvSpPr>
            <a:spLocks noGrp="1"/>
          </p:cNvSpPr>
          <p:nvPr>
            <p:ph type="title"/>
          </p:nvPr>
        </p:nvSpPr>
        <p:spPr/>
        <p:txBody>
          <a:bodyPr/>
          <a:lstStyle/>
          <a:p>
            <a:r>
              <a:rPr lang="en-US" dirty="0"/>
              <a:t>Determine Your Liabilities</a:t>
            </a:r>
          </a:p>
        </p:txBody>
      </p:sp>
      <p:sp>
        <p:nvSpPr>
          <p:cNvPr id="3" name="Content Placeholder 2">
            <a:extLst>
              <a:ext uri="{FF2B5EF4-FFF2-40B4-BE49-F238E27FC236}">
                <a16:creationId xmlns:a16="http://schemas.microsoft.com/office/drawing/2014/main" xmlns="" id="{849FE621-902C-4A2A-9DF4-331247233189}"/>
              </a:ext>
            </a:extLst>
          </p:cNvPr>
          <p:cNvSpPr>
            <a:spLocks noGrp="1"/>
          </p:cNvSpPr>
          <p:nvPr>
            <p:ph idx="1"/>
          </p:nvPr>
        </p:nvSpPr>
        <p:spPr/>
        <p:txBody>
          <a:bodyPr/>
          <a:lstStyle/>
          <a:p>
            <a:r>
              <a:rPr lang="en-US" dirty="0"/>
              <a:t>Mortgage</a:t>
            </a:r>
          </a:p>
          <a:p>
            <a:r>
              <a:rPr lang="en-US" dirty="0"/>
              <a:t>Car and other loans</a:t>
            </a:r>
          </a:p>
          <a:p>
            <a:r>
              <a:rPr lang="en-US" dirty="0"/>
              <a:t>Credit card debt</a:t>
            </a:r>
          </a:p>
        </p:txBody>
      </p:sp>
      <p:sp>
        <p:nvSpPr>
          <p:cNvPr id="4" name="Slide Number Placeholder 3">
            <a:extLst>
              <a:ext uri="{FF2B5EF4-FFF2-40B4-BE49-F238E27FC236}">
                <a16:creationId xmlns:a16="http://schemas.microsoft.com/office/drawing/2014/main" xmlns="" id="{EEE13069-2713-44D0-A95A-5FB9F9BD7293}"/>
              </a:ext>
            </a:extLst>
          </p:cNvPr>
          <p:cNvSpPr>
            <a:spLocks noGrp="1"/>
          </p:cNvSpPr>
          <p:nvPr>
            <p:ph type="sldNum" sz="quarter" idx="12"/>
          </p:nvPr>
        </p:nvSpPr>
        <p:spPr/>
        <p:txBody>
          <a:bodyPr/>
          <a:lstStyle/>
          <a:p>
            <a:fld id="{96F5C231-AD7D-4603-B2D7-EC5E5C0D085B}" type="slidenum">
              <a:rPr lang="en-US" smtClean="0"/>
              <a:t>7</a:t>
            </a:fld>
            <a:endParaRPr lang="en-US" dirty="0"/>
          </a:p>
        </p:txBody>
      </p:sp>
      <p:pic>
        <p:nvPicPr>
          <p:cNvPr id="11" name="Picture 10">
            <a:extLst>
              <a:ext uri="{FF2B5EF4-FFF2-40B4-BE49-F238E27FC236}">
                <a16:creationId xmlns:a16="http://schemas.microsoft.com/office/drawing/2014/main" xmlns="" id="{52D0D444-980E-4900-B7C0-95FB63600D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8935" y="1685742"/>
            <a:ext cx="4825781" cy="3741023"/>
          </a:xfrm>
          <a:prstGeom prst="rect">
            <a:avLst/>
          </a:prstGeom>
        </p:spPr>
      </p:pic>
    </p:spTree>
    <p:extLst>
      <p:ext uri="{BB962C8B-B14F-4D97-AF65-F5344CB8AC3E}">
        <p14:creationId xmlns:p14="http://schemas.microsoft.com/office/powerpoint/2010/main" val="778426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03B354-2CAF-45B1-B66A-17982EB42E23}"/>
              </a:ext>
            </a:extLst>
          </p:cNvPr>
          <p:cNvSpPr>
            <a:spLocks noGrp="1"/>
          </p:cNvSpPr>
          <p:nvPr>
            <p:ph type="title"/>
          </p:nvPr>
        </p:nvSpPr>
        <p:spPr/>
        <p:txBody>
          <a:bodyPr/>
          <a:lstStyle/>
          <a:p>
            <a:r>
              <a:rPr lang="en-US" dirty="0"/>
              <a:t>Review Your Credit Report</a:t>
            </a:r>
          </a:p>
        </p:txBody>
      </p:sp>
      <p:sp>
        <p:nvSpPr>
          <p:cNvPr id="3" name="Content Placeholder 2">
            <a:extLst>
              <a:ext uri="{FF2B5EF4-FFF2-40B4-BE49-F238E27FC236}">
                <a16:creationId xmlns:a16="http://schemas.microsoft.com/office/drawing/2014/main" xmlns="" id="{8248970A-C85D-494B-B928-AF24B21E4C32}"/>
              </a:ext>
            </a:extLst>
          </p:cNvPr>
          <p:cNvSpPr>
            <a:spLocks noGrp="1"/>
          </p:cNvSpPr>
          <p:nvPr>
            <p:ph idx="1"/>
          </p:nvPr>
        </p:nvSpPr>
        <p:spPr>
          <a:xfrm>
            <a:off x="413237" y="1825625"/>
            <a:ext cx="6197425" cy="4351338"/>
          </a:xfrm>
        </p:spPr>
        <p:txBody>
          <a:bodyPr/>
          <a:lstStyle/>
          <a:p>
            <a:r>
              <a:rPr lang="en-US" dirty="0"/>
              <a:t>Look for any debt that is not yours</a:t>
            </a:r>
          </a:p>
          <a:p>
            <a:r>
              <a:rPr lang="en-US" dirty="0"/>
              <a:t>You may need to address the debt in the divorce decree</a:t>
            </a:r>
          </a:p>
          <a:p>
            <a:r>
              <a:rPr lang="en-US" dirty="0"/>
              <a:t>Correct any errors with the credit reporting agency</a:t>
            </a:r>
          </a:p>
        </p:txBody>
      </p:sp>
      <p:sp>
        <p:nvSpPr>
          <p:cNvPr id="4" name="Slide Number Placeholder 3">
            <a:extLst>
              <a:ext uri="{FF2B5EF4-FFF2-40B4-BE49-F238E27FC236}">
                <a16:creationId xmlns:a16="http://schemas.microsoft.com/office/drawing/2014/main" xmlns="" id="{83702D4D-8BC8-49EA-8FF0-006DE212C75D}"/>
              </a:ext>
            </a:extLst>
          </p:cNvPr>
          <p:cNvSpPr>
            <a:spLocks noGrp="1"/>
          </p:cNvSpPr>
          <p:nvPr>
            <p:ph type="sldNum" sz="quarter" idx="12"/>
          </p:nvPr>
        </p:nvSpPr>
        <p:spPr/>
        <p:txBody>
          <a:bodyPr/>
          <a:lstStyle/>
          <a:p>
            <a:fld id="{96F5C231-AD7D-4603-B2D7-EC5E5C0D085B}" type="slidenum">
              <a:rPr lang="en-US" smtClean="0"/>
              <a:t>8</a:t>
            </a:fld>
            <a:endParaRPr lang="en-US" dirty="0"/>
          </a:p>
        </p:txBody>
      </p:sp>
      <p:pic>
        <p:nvPicPr>
          <p:cNvPr id="1026" name="Picture 2" descr="File:Equifax.svg">
            <a:extLst>
              <a:ext uri="{FF2B5EF4-FFF2-40B4-BE49-F238E27FC236}">
                <a16:creationId xmlns:a16="http://schemas.microsoft.com/office/drawing/2014/main" xmlns="" id="{34214479-8B6A-45CF-A57F-267C65DA7B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9890" y="1887876"/>
            <a:ext cx="3533775"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xperian logo.svg">
            <a:extLst>
              <a:ext uri="{FF2B5EF4-FFF2-40B4-BE49-F238E27FC236}">
                <a16:creationId xmlns:a16="http://schemas.microsoft.com/office/drawing/2014/main" xmlns="" id="{25C7093F-49FF-4726-B2BE-3E1D216697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3687" y="2735512"/>
            <a:ext cx="4246180" cy="202357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a:extLst>
              <a:ext uri="{FF2B5EF4-FFF2-40B4-BE49-F238E27FC236}">
                <a16:creationId xmlns:a16="http://schemas.microsoft.com/office/drawing/2014/main" xmlns="" id="{4168A5C5-F02F-4779-B41F-9E05590F91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9890" y="4419528"/>
            <a:ext cx="4250053" cy="1118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7872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6BB107-C782-4C39-8997-C9F91EDA4962}"/>
              </a:ext>
            </a:extLst>
          </p:cNvPr>
          <p:cNvSpPr>
            <a:spLocks noGrp="1"/>
          </p:cNvSpPr>
          <p:nvPr>
            <p:ph type="title"/>
          </p:nvPr>
        </p:nvSpPr>
        <p:spPr/>
        <p:txBody>
          <a:bodyPr/>
          <a:lstStyle/>
          <a:p>
            <a:r>
              <a:rPr lang="en-US" dirty="0"/>
              <a:t>Retirement Assets and Divorce</a:t>
            </a:r>
          </a:p>
        </p:txBody>
      </p:sp>
      <p:sp>
        <p:nvSpPr>
          <p:cNvPr id="3" name="Content Placeholder 2">
            <a:extLst>
              <a:ext uri="{FF2B5EF4-FFF2-40B4-BE49-F238E27FC236}">
                <a16:creationId xmlns:a16="http://schemas.microsoft.com/office/drawing/2014/main" xmlns="" id="{A2D17361-99CF-431E-8F72-890B551A40B9}"/>
              </a:ext>
            </a:extLst>
          </p:cNvPr>
          <p:cNvSpPr>
            <a:spLocks noGrp="1"/>
          </p:cNvSpPr>
          <p:nvPr>
            <p:ph idx="1"/>
          </p:nvPr>
        </p:nvSpPr>
        <p:spPr>
          <a:xfrm>
            <a:off x="4303598" y="1647771"/>
            <a:ext cx="7510654" cy="4351338"/>
          </a:xfrm>
        </p:spPr>
        <p:txBody>
          <a:bodyPr>
            <a:noAutofit/>
          </a:bodyPr>
          <a:lstStyle/>
          <a:p>
            <a:r>
              <a:rPr lang="en-US" sz="2700" dirty="0"/>
              <a:t>Types of Retirement Assets</a:t>
            </a:r>
          </a:p>
          <a:p>
            <a:pPr lvl="1"/>
            <a:r>
              <a:rPr lang="en-US" sz="2300" dirty="0"/>
              <a:t>Military Retirement Pay</a:t>
            </a:r>
          </a:p>
          <a:p>
            <a:pPr lvl="1"/>
            <a:r>
              <a:rPr lang="en-US" sz="2300" dirty="0"/>
              <a:t>Thrift Saving Plan (TSP)</a:t>
            </a:r>
          </a:p>
          <a:p>
            <a:pPr lvl="1"/>
            <a:r>
              <a:rPr lang="en-US" sz="2300" dirty="0"/>
              <a:t>Other Retirement Plans (e.g., 401Ks, IRAs )</a:t>
            </a:r>
          </a:p>
          <a:p>
            <a:pPr lvl="1"/>
            <a:r>
              <a:rPr lang="en-US" sz="2300" dirty="0"/>
              <a:t>Social Security</a:t>
            </a:r>
          </a:p>
          <a:p>
            <a:r>
              <a:rPr lang="en-US" sz="2700" dirty="0"/>
              <a:t>The court may require you to share these assets with your former spouse</a:t>
            </a:r>
          </a:p>
          <a:p>
            <a:r>
              <a:rPr lang="en-US" sz="2700" dirty="0"/>
              <a:t>Each asset has different sharing and transfer requirements; make sure to learn these requirements or consult a legal advisor</a:t>
            </a:r>
          </a:p>
          <a:p>
            <a:endParaRPr lang="en-US" sz="2700" dirty="0"/>
          </a:p>
        </p:txBody>
      </p:sp>
      <p:sp>
        <p:nvSpPr>
          <p:cNvPr id="4" name="Slide Number Placeholder 3">
            <a:extLst>
              <a:ext uri="{FF2B5EF4-FFF2-40B4-BE49-F238E27FC236}">
                <a16:creationId xmlns:a16="http://schemas.microsoft.com/office/drawing/2014/main" xmlns="" id="{8A24EE6C-C939-4729-80D3-0059A4C394C3}"/>
              </a:ext>
            </a:extLst>
          </p:cNvPr>
          <p:cNvSpPr>
            <a:spLocks noGrp="1"/>
          </p:cNvSpPr>
          <p:nvPr>
            <p:ph type="sldNum" sz="quarter" idx="12"/>
          </p:nvPr>
        </p:nvSpPr>
        <p:spPr/>
        <p:txBody>
          <a:bodyPr/>
          <a:lstStyle/>
          <a:p>
            <a:fld id="{96F5C231-AD7D-4603-B2D7-EC5E5C0D085B}" type="slidenum">
              <a:rPr lang="en-US" smtClean="0"/>
              <a:t>9</a:t>
            </a:fld>
            <a:endParaRPr lang="en-US" dirty="0"/>
          </a:p>
        </p:txBody>
      </p:sp>
      <p:pic>
        <p:nvPicPr>
          <p:cNvPr id="6" name="Picture 5">
            <a:extLst>
              <a:ext uri="{FF2B5EF4-FFF2-40B4-BE49-F238E27FC236}">
                <a16:creationId xmlns:a16="http://schemas.microsoft.com/office/drawing/2014/main" xmlns="" id="{0D7C73A6-E08B-4792-B7F6-FE955C438CF8}"/>
              </a:ext>
            </a:extLst>
          </p:cNvPr>
          <p:cNvPicPr>
            <a:picLocks noChangeAspect="1"/>
          </p:cNvPicPr>
          <p:nvPr/>
        </p:nvPicPr>
        <p:blipFill rotWithShape="1">
          <a:blip r:embed="rId3">
            <a:extLst>
              <a:ext uri="{28A0092B-C50C-407E-A947-70E740481C1C}">
                <a14:useLocalDpi xmlns:a14="http://schemas.microsoft.com/office/drawing/2010/main" val="0"/>
              </a:ext>
            </a:extLst>
          </a:blip>
          <a:srcRect b="18589"/>
          <a:stretch/>
        </p:blipFill>
        <p:spPr>
          <a:xfrm>
            <a:off x="377748" y="1330034"/>
            <a:ext cx="3326287" cy="3176059"/>
          </a:xfrm>
          <a:prstGeom prst="rect">
            <a:avLst/>
          </a:prstGeom>
          <a:effectLst>
            <a:softEdge rad="127000"/>
          </a:effectLst>
        </p:spPr>
      </p:pic>
    </p:spTree>
    <p:extLst>
      <p:ext uri="{BB962C8B-B14F-4D97-AF65-F5344CB8AC3E}">
        <p14:creationId xmlns:p14="http://schemas.microsoft.com/office/powerpoint/2010/main" val="86799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SMC_PFM_Basic_Template (002) [Read-Only]" id="{C2522314-AABF-44A9-8A93-9AA74456BAD6}" vid="{F38DC1E5-D2CA-4842-9F8B-244568A10A2D}"/>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SMC_PFM_Basic_Template (002) [Read-Only]" id="{C2522314-AABF-44A9-8A93-9AA74456BAD6}" vid="{DD4B0252-9E71-4DB1-852D-5E2C2973CC0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USMC_PFM_Basic_Template (002)</Template>
  <TotalTime>15918</TotalTime>
  <Words>3888</Words>
  <Application>Microsoft Office PowerPoint</Application>
  <PresentationFormat>Widescreen</PresentationFormat>
  <Paragraphs>340</Paragraphs>
  <Slides>24</Slides>
  <Notes>24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24</vt:i4>
      </vt:variant>
    </vt:vector>
  </HeadingPairs>
  <TitlesOfParts>
    <vt:vector size="33" baseType="lpstr">
      <vt:lpstr>ＭＳ Ｐゴシック</vt:lpstr>
      <vt:lpstr>Arial</vt:lpstr>
      <vt:lpstr>Calibri</vt:lpstr>
      <vt:lpstr>Calibri Light</vt:lpstr>
      <vt:lpstr>Courier New</vt:lpstr>
      <vt:lpstr>DokChampa</vt:lpstr>
      <vt:lpstr>Symbol</vt:lpstr>
      <vt:lpstr>Office Theme</vt:lpstr>
      <vt:lpstr>Custom Design</vt:lpstr>
      <vt:lpstr>Divorce</vt:lpstr>
      <vt:lpstr>Marine Life Cycle: Major Life Events</vt:lpstr>
      <vt:lpstr>Lesson Objective</vt:lpstr>
      <vt:lpstr>Determine Cash Flow</vt:lpstr>
      <vt:lpstr>Identify Assets</vt:lpstr>
      <vt:lpstr>Shared vs. Individual Assets</vt:lpstr>
      <vt:lpstr>Determine Your Liabilities</vt:lpstr>
      <vt:lpstr>Review Your Credit Report</vt:lpstr>
      <vt:lpstr>Retirement Assets and Divorce</vt:lpstr>
      <vt:lpstr>Survivor Benefit Plan and Divorce</vt:lpstr>
      <vt:lpstr>Medical Coverage And Divorce</vt:lpstr>
      <vt:lpstr>Life Insurance and Divorce</vt:lpstr>
      <vt:lpstr>Other Insurance Policies</vt:lpstr>
      <vt:lpstr>Change Beneficiary Designations</vt:lpstr>
      <vt:lpstr>Filing for Divorce</vt:lpstr>
      <vt:lpstr>Providing Child Support</vt:lpstr>
      <vt:lpstr>Spousal Support </vt:lpstr>
      <vt:lpstr>Execute a Financial Strategy</vt:lpstr>
      <vt:lpstr>Divorce: Question #1</vt:lpstr>
      <vt:lpstr>Divorce: Question #2</vt:lpstr>
      <vt:lpstr>Divorce: Question #3</vt:lpstr>
      <vt:lpstr>Divorce: Question #4</vt:lpstr>
      <vt:lpstr>Divorce: Question #5</vt:lpstr>
      <vt:lpstr>Lesson Summary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Colleen O'Malley</dc:creator>
  <cp:lastModifiedBy>Laskowsky CIV Katrina G</cp:lastModifiedBy>
  <cp:revision>432</cp:revision>
  <cp:lastPrinted>2018-02-20T21:21:30Z</cp:lastPrinted>
  <dcterms:created xsi:type="dcterms:W3CDTF">2017-11-06T19:49:41Z</dcterms:created>
  <dcterms:modified xsi:type="dcterms:W3CDTF">2020-02-11T16:59:17Z</dcterms:modified>
</cp:coreProperties>
</file>